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9" r:id="rId3"/>
    <p:sldId id="275" r:id="rId4"/>
    <p:sldId id="257" r:id="rId5"/>
    <p:sldId id="258" r:id="rId6"/>
    <p:sldId id="270" r:id="rId7"/>
    <p:sldId id="261" r:id="rId8"/>
    <p:sldId id="265" r:id="rId9"/>
    <p:sldId id="263" r:id="rId10"/>
    <p:sldId id="264" r:id="rId11"/>
    <p:sldId id="271" r:id="rId12"/>
    <p:sldId id="268" r:id="rId13"/>
    <p:sldId id="273" r:id="rId14"/>
    <p:sldId id="260" r:id="rId15"/>
    <p:sldId id="262" r:id="rId16"/>
    <p:sldId id="266" r:id="rId17"/>
    <p:sldId id="272" r:id="rId18"/>
    <p:sldId id="267" r:id="rId19"/>
    <p:sldId id="274" r:id="rId2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11FC62-6ABC-45DB-B92D-D894C38855B7}" type="datetimeFigureOut">
              <a:rPr lang="it-IT" smtClean="0"/>
              <a:pPr/>
              <a:t>22/11/2019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5C5A93-E4C8-495E-9095-4A5E3983558E}"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AB8FF7D-5EDF-44B5-811D-D11663A8D140}"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E1E3F98-4F62-4300-99ED-E68B72D7E81F}"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7091DE7-736B-460A-AE1F-277918058928}"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3CEABEF-1732-4B92-BE13-97D04436BCFE}"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66D1C58-220E-48D2-9F09-B787B938673A}"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A46B43C-80AE-4E79-A577-57A22AE71B22}" type="datetime1">
              <a:rPr lang="it-IT" smtClean="0"/>
              <a:t>22/11/2019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43C7920-906C-48CF-8E3F-7F72EE3A8364}"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08D45A0-19FD-4C47-A452-11A6290BA286}" type="datetime1">
              <a:rPr lang="it-IT" smtClean="0"/>
              <a:t>22/11/2019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43C7920-906C-48CF-8E3F-7F72EE3A8364}"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AAC26F7-05AB-4EB7-8DD5-C13AAF859A38}" type="datetime1">
              <a:rPr lang="it-IT" smtClean="0"/>
              <a:t>22/11/2019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43C7920-906C-48CF-8E3F-7F72EE3A8364}"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782432B-2FC3-4806-82C8-5928F522E844}" type="datetime1">
              <a:rPr lang="it-IT" smtClean="0"/>
              <a:t>22/11/2019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43C7920-906C-48CF-8E3F-7F72EE3A8364}"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2BC97EB-E065-4AED-9260-F2E5009BE0A9}" type="datetime1">
              <a:rPr lang="it-IT" smtClean="0"/>
              <a:t>22/11/2019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43C7920-906C-48CF-8E3F-7F72EE3A8364}"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6D37F0E-E5DA-4159-B92C-E27E97689FA2}" type="datetime1">
              <a:rPr lang="it-IT" smtClean="0"/>
              <a:t>22/11/2019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43C7920-906C-48CF-8E3F-7F72EE3A8364}"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92B058-6EE2-4B4F-B316-512E484583B5}" type="datetime1">
              <a:rPr lang="it-IT" smtClean="0"/>
              <a:t>22/11/2019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3C7920-906C-48CF-8E3F-7F72EE3A8364}"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www.weworld.it/"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1.xml"/><Relationship Id="rId4" Type="http://schemas.openxmlformats.org/officeDocument/2006/relationships/image" Target="../media/image21.jpeg"/></Relationships>
</file>

<file path=ppt/slides/_rels/slide1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152128"/>
          </a:xfrm>
          <a:solidFill>
            <a:srgbClr val="FFFF00"/>
          </a:solidFill>
          <a:ln w="25400">
            <a:solidFill>
              <a:schemeClr val="accent1"/>
            </a:solidFill>
          </a:ln>
        </p:spPr>
        <p:txBody>
          <a:bodyPr>
            <a:normAutofit fontScale="90000"/>
          </a:bodyPr>
          <a:lstStyle/>
          <a:p>
            <a:r>
              <a:rPr lang="it-IT" sz="5300" b="1" dirty="0">
                <a:solidFill>
                  <a:srgbClr val="FF0000"/>
                </a:solidFill>
              </a:rPr>
              <a:t>Lavoro minorile: </a:t>
            </a:r>
            <a:r>
              <a:rPr lang="it-IT" b="1" dirty="0" smtClean="0">
                <a:solidFill>
                  <a:srgbClr val="FF0000"/>
                </a:solidFill>
              </a:rPr>
              <a:t/>
            </a:r>
            <a:br>
              <a:rPr lang="it-IT" b="1" dirty="0" smtClean="0">
                <a:solidFill>
                  <a:srgbClr val="FF0000"/>
                </a:solidFill>
              </a:rPr>
            </a:br>
            <a:r>
              <a:rPr lang="it-IT" sz="2700" b="1" dirty="0" smtClean="0">
                <a:solidFill>
                  <a:srgbClr val="FF0000"/>
                </a:solidFill>
              </a:rPr>
              <a:t>negate </a:t>
            </a:r>
            <a:r>
              <a:rPr lang="it-IT" sz="2700" b="1" dirty="0">
                <a:solidFill>
                  <a:srgbClr val="FF0000"/>
                </a:solidFill>
              </a:rPr>
              <a:t>infanzia e istruzione a milioni di bambini nel </a:t>
            </a:r>
            <a:r>
              <a:rPr lang="it-IT" sz="2700" b="1" dirty="0" smtClean="0">
                <a:solidFill>
                  <a:srgbClr val="FF0000"/>
                </a:solidFill>
              </a:rPr>
              <a:t>mondo</a:t>
            </a:r>
            <a:endParaRPr lang="it-IT" b="1" dirty="0">
              <a:solidFill>
                <a:srgbClr val="FF0000"/>
              </a:solidFill>
            </a:endParaRPr>
          </a:p>
        </p:txBody>
      </p:sp>
      <p:sp>
        <p:nvSpPr>
          <p:cNvPr id="3" name="Sottotitolo 2"/>
          <p:cNvSpPr>
            <a:spLocks noGrp="1"/>
          </p:cNvSpPr>
          <p:nvPr>
            <p:ph type="subTitle" idx="1"/>
          </p:nvPr>
        </p:nvSpPr>
        <p:spPr>
          <a:xfrm>
            <a:off x="251520" y="4941168"/>
            <a:ext cx="8640960" cy="694928"/>
          </a:xfrm>
          <a:solidFill>
            <a:schemeClr val="tx2">
              <a:lumMod val="20000"/>
              <a:lumOff val="80000"/>
            </a:schemeClr>
          </a:solidFill>
          <a:ln w="25400">
            <a:solidFill>
              <a:schemeClr val="accent1"/>
            </a:solidFill>
          </a:ln>
        </p:spPr>
        <p:txBody>
          <a:bodyPr>
            <a:normAutofit lnSpcReduction="10000"/>
          </a:bodyPr>
          <a:lstStyle/>
          <a:p>
            <a:r>
              <a:rPr lang="it-IT" sz="2000" b="1" dirty="0">
                <a:solidFill>
                  <a:schemeClr val="tx1"/>
                </a:solidFill>
              </a:rPr>
              <a:t>Attualmente sono </a:t>
            </a:r>
            <a:r>
              <a:rPr lang="it-IT" sz="2000" b="1" dirty="0" smtClean="0">
                <a:solidFill>
                  <a:schemeClr val="tx1"/>
                </a:solidFill>
              </a:rPr>
              <a:t>168 </a:t>
            </a:r>
            <a:r>
              <a:rPr lang="it-IT" sz="2000" b="1" dirty="0">
                <a:solidFill>
                  <a:schemeClr val="tx1"/>
                </a:solidFill>
              </a:rPr>
              <a:t>milioni i piccoli lavoratori in tutto il mondo. Il </a:t>
            </a:r>
            <a:r>
              <a:rPr lang="it-IT" sz="2000" b="1" dirty="0" err="1">
                <a:solidFill>
                  <a:schemeClr val="tx1"/>
                </a:solidFill>
              </a:rPr>
              <a:t>tweet</a:t>
            </a:r>
            <a:r>
              <a:rPr lang="it-IT" sz="2000" b="1" dirty="0">
                <a:solidFill>
                  <a:schemeClr val="tx1"/>
                </a:solidFill>
              </a:rPr>
              <a:t> del Papa: non rubare ai bambini la capacità di </a:t>
            </a:r>
            <a:r>
              <a:rPr lang="it-IT" sz="2000" b="1" dirty="0" smtClean="0">
                <a:solidFill>
                  <a:schemeClr val="tx1"/>
                </a:solidFill>
              </a:rPr>
              <a:t>sognare</a:t>
            </a:r>
            <a:endParaRPr lang="it-IT" b="1" dirty="0"/>
          </a:p>
        </p:txBody>
      </p:sp>
      <p:sp>
        <p:nvSpPr>
          <p:cNvPr id="4" name="CasellaDiTesto 3"/>
          <p:cNvSpPr txBox="1"/>
          <p:nvPr/>
        </p:nvSpPr>
        <p:spPr>
          <a:xfrm>
            <a:off x="251520" y="5949280"/>
            <a:ext cx="8640960" cy="400110"/>
          </a:xfrm>
          <a:prstGeom prst="rect">
            <a:avLst/>
          </a:prstGeom>
          <a:noFill/>
        </p:spPr>
        <p:txBody>
          <a:bodyPr wrap="square" rtlCol="0">
            <a:spAutoFit/>
          </a:bodyPr>
          <a:lstStyle/>
          <a:p>
            <a:pPr algn="ctr"/>
            <a:r>
              <a:rPr lang="it-IT" sz="2000" b="1" dirty="0" smtClean="0"/>
              <a:t>Prof. Francesco Cannizzaro Specialista in Pedagogia, Bioetica e Sessuologia</a:t>
            </a:r>
          </a:p>
        </p:txBody>
      </p:sp>
      <p:sp>
        <p:nvSpPr>
          <p:cNvPr id="5" name="Segnaposto data 4"/>
          <p:cNvSpPr>
            <a:spLocks noGrp="1"/>
          </p:cNvSpPr>
          <p:nvPr>
            <p:ph type="dt" sz="half" idx="10"/>
          </p:nvPr>
        </p:nvSpPr>
        <p:spPr/>
        <p:txBody>
          <a:bodyPr/>
          <a:lstStyle/>
          <a:p>
            <a:fld id="{781C5626-F51C-4C49-B564-2DB913B7DC85}" type="datetime1">
              <a:rPr lang="it-IT" smtClean="0"/>
              <a:t>22/11/2019</a:t>
            </a:fld>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1</a:t>
            </a:fld>
            <a:endParaRPr lang="it-IT"/>
          </a:p>
        </p:txBody>
      </p:sp>
      <p:pic>
        <p:nvPicPr>
          <p:cNvPr id="2050" name="Picture 2" descr="C:\Users\Master\Desktop\Ultimi lavori\foto\p38.jpg"/>
          <p:cNvPicPr>
            <a:picLocks noChangeAspect="1" noChangeArrowheads="1"/>
          </p:cNvPicPr>
          <p:nvPr/>
        </p:nvPicPr>
        <p:blipFill>
          <a:blip r:embed="rId2" cstate="print"/>
          <a:srcRect/>
          <a:stretch>
            <a:fillRect/>
          </a:stretch>
        </p:blipFill>
        <p:spPr bwMode="auto">
          <a:xfrm>
            <a:off x="2483768" y="1628800"/>
            <a:ext cx="4214200" cy="2929574"/>
          </a:xfrm>
          <a:prstGeom prst="rect">
            <a:avLst/>
          </a:prstGeom>
          <a:noFill/>
          <a:ln w="25400">
            <a:solidFill>
              <a:srgbClr val="FF0000"/>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152128"/>
          </a:xfrm>
          <a:solidFill>
            <a:srgbClr val="FFFF00"/>
          </a:solidFill>
          <a:ln w="25400">
            <a:solidFill>
              <a:schemeClr val="accent1"/>
            </a:solidFill>
          </a:ln>
        </p:spPr>
        <p:txBody>
          <a:bodyPr>
            <a:normAutofit fontScale="90000"/>
          </a:bodyPr>
          <a:lstStyle/>
          <a:p>
            <a:r>
              <a:rPr lang="it-IT" sz="5300" b="1" dirty="0">
                <a:solidFill>
                  <a:srgbClr val="FF0000"/>
                </a:solidFill>
              </a:rPr>
              <a:t>Lavoro minorile: </a:t>
            </a:r>
            <a:r>
              <a:rPr lang="it-IT" b="1" dirty="0" smtClean="0">
                <a:solidFill>
                  <a:srgbClr val="FF0000"/>
                </a:solidFill>
              </a:rPr>
              <a:t/>
            </a:r>
            <a:br>
              <a:rPr lang="it-IT" b="1" dirty="0" smtClean="0">
                <a:solidFill>
                  <a:srgbClr val="FF0000"/>
                </a:solidFill>
              </a:rPr>
            </a:br>
            <a:r>
              <a:rPr lang="it-IT" sz="2700" b="1" dirty="0" smtClean="0">
                <a:solidFill>
                  <a:srgbClr val="FF0000"/>
                </a:solidFill>
              </a:rPr>
              <a:t>negate </a:t>
            </a:r>
            <a:r>
              <a:rPr lang="it-IT" sz="2700" b="1" dirty="0">
                <a:solidFill>
                  <a:srgbClr val="FF0000"/>
                </a:solidFill>
              </a:rPr>
              <a:t>infanzia e istruzione a milioni di bambini nel </a:t>
            </a:r>
            <a:r>
              <a:rPr lang="it-IT" sz="2700" b="1" dirty="0" smtClean="0">
                <a:solidFill>
                  <a:srgbClr val="FF0000"/>
                </a:solidFill>
              </a:rPr>
              <a:t>mondo</a:t>
            </a:r>
            <a:endParaRPr lang="it-IT" b="1" dirty="0">
              <a:solidFill>
                <a:srgbClr val="FF0000"/>
              </a:solidFill>
            </a:endParaRPr>
          </a:p>
        </p:txBody>
      </p:sp>
      <p:sp>
        <p:nvSpPr>
          <p:cNvPr id="3" name="Sottotitolo 2"/>
          <p:cNvSpPr>
            <a:spLocks noGrp="1"/>
          </p:cNvSpPr>
          <p:nvPr>
            <p:ph type="subTitle" idx="1"/>
          </p:nvPr>
        </p:nvSpPr>
        <p:spPr>
          <a:xfrm>
            <a:off x="251520" y="2060848"/>
            <a:ext cx="8640960" cy="2304256"/>
          </a:xfrm>
          <a:solidFill>
            <a:schemeClr val="tx2">
              <a:lumMod val="20000"/>
              <a:lumOff val="80000"/>
            </a:schemeClr>
          </a:solidFill>
          <a:ln w="25400">
            <a:solidFill>
              <a:schemeClr val="accent1"/>
            </a:solidFill>
          </a:ln>
        </p:spPr>
        <p:txBody>
          <a:bodyPr>
            <a:normAutofit lnSpcReduction="10000"/>
          </a:bodyPr>
          <a:lstStyle/>
          <a:p>
            <a:pPr algn="just"/>
            <a:r>
              <a:rPr lang="it-IT" sz="1800" b="1" dirty="0">
                <a:solidFill>
                  <a:srgbClr val="FF0000"/>
                </a:solidFill>
              </a:rPr>
              <a:t>Fanno degli orari spesso massacranti </a:t>
            </a:r>
            <a:r>
              <a:rPr lang="it-IT" sz="1800" dirty="0">
                <a:solidFill>
                  <a:schemeClr val="tx1"/>
                </a:solidFill>
              </a:rPr>
              <a:t>– oltre le 12, 14 ore – e vengono impiegati in lavori molto pericolosi. Il 12 percento viene impiegato nel settore dell’industria, compreso quello delle miniere - ma anche in attività agricole - che può ovviamente risultare dannoso e pericoloso per i bambini e soprattutto perché i ragazzi non accedono alle attività educative che consentirebbe loro un futuro migliore e più dignitoso.</a:t>
            </a:r>
          </a:p>
          <a:p>
            <a:r>
              <a:rPr lang="it-IT" sz="2000" b="1" dirty="0" smtClean="0">
                <a:solidFill>
                  <a:srgbClr val="FF0000"/>
                </a:solidFill>
              </a:rPr>
              <a:t>Quando </a:t>
            </a:r>
            <a:r>
              <a:rPr lang="it-IT" sz="2000" b="1" dirty="0">
                <a:solidFill>
                  <a:srgbClr val="FF0000"/>
                </a:solidFill>
              </a:rPr>
              <a:t>si pensa a questi piccoli lavoratori nei Paesi poveri si pensa che sia anche normale, che in questo modo aiutino le loro famiglie. </a:t>
            </a:r>
            <a:endParaRPr lang="it-IT" sz="2000" b="1" dirty="0" smtClean="0">
              <a:solidFill>
                <a:srgbClr val="FF0000"/>
              </a:solidFill>
            </a:endParaRPr>
          </a:p>
          <a:p>
            <a:r>
              <a:rPr lang="it-IT" sz="2000" b="1" dirty="0" smtClean="0">
                <a:solidFill>
                  <a:srgbClr val="FF0000"/>
                </a:solidFill>
              </a:rPr>
              <a:t>Invece </a:t>
            </a:r>
            <a:r>
              <a:rPr lang="it-IT" sz="2000" b="1" dirty="0">
                <a:solidFill>
                  <a:srgbClr val="FF0000"/>
                </a:solidFill>
              </a:rPr>
              <a:t>a lungo termine questo porta ancora più povertà </a:t>
            </a:r>
            <a:endParaRPr lang="it-IT" sz="2000" dirty="0">
              <a:solidFill>
                <a:srgbClr val="FF0000"/>
              </a:solidFill>
            </a:endParaRPr>
          </a:p>
        </p:txBody>
      </p:sp>
      <p:sp>
        <p:nvSpPr>
          <p:cNvPr id="5" name="Segnaposto data 4"/>
          <p:cNvSpPr>
            <a:spLocks noGrp="1"/>
          </p:cNvSpPr>
          <p:nvPr>
            <p:ph type="dt" sz="half" idx="10"/>
          </p:nvPr>
        </p:nvSpPr>
        <p:spPr/>
        <p:txBody>
          <a:bodyPr/>
          <a:lstStyle/>
          <a:p>
            <a:fld id="{39E032AA-51DB-4615-A802-244C162A8EC0}" type="datetime1">
              <a:rPr lang="it-IT" smtClean="0"/>
              <a:t>22/11/2019</a:t>
            </a:fld>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10</a:t>
            </a:fld>
            <a:endParaRPr lang="it-IT"/>
          </a:p>
        </p:txBody>
      </p:sp>
      <p:sp>
        <p:nvSpPr>
          <p:cNvPr id="7" name="CasellaDiTesto 6"/>
          <p:cNvSpPr txBox="1"/>
          <p:nvPr/>
        </p:nvSpPr>
        <p:spPr>
          <a:xfrm>
            <a:off x="971600" y="1628800"/>
            <a:ext cx="7200800" cy="369332"/>
          </a:xfrm>
          <a:prstGeom prst="rect">
            <a:avLst/>
          </a:prstGeom>
          <a:noFill/>
        </p:spPr>
        <p:txBody>
          <a:bodyPr wrap="square" rtlCol="0">
            <a:spAutoFit/>
          </a:bodyPr>
          <a:lstStyle/>
          <a:p>
            <a:pPr algn="ctr"/>
            <a:r>
              <a:rPr lang="it-IT" b="1" dirty="0" smtClean="0">
                <a:solidFill>
                  <a:srgbClr val="0070C0"/>
                </a:solidFill>
              </a:rPr>
              <a:t>I bambini sfruttati non possono accedere alle attività educative</a:t>
            </a:r>
            <a:endParaRPr lang="it-IT" dirty="0"/>
          </a:p>
        </p:txBody>
      </p:sp>
      <p:pic>
        <p:nvPicPr>
          <p:cNvPr id="9218" name="Picture 2" descr="C:\Users\Master\Desktop\Ultimi lavori\foto\p30.jpg"/>
          <p:cNvPicPr>
            <a:picLocks noChangeAspect="1" noChangeArrowheads="1"/>
          </p:cNvPicPr>
          <p:nvPr/>
        </p:nvPicPr>
        <p:blipFill>
          <a:blip r:embed="rId2" cstate="print"/>
          <a:srcRect/>
          <a:stretch>
            <a:fillRect/>
          </a:stretch>
        </p:blipFill>
        <p:spPr bwMode="auto">
          <a:xfrm>
            <a:off x="827584" y="4509120"/>
            <a:ext cx="2813427" cy="1872208"/>
          </a:xfrm>
          <a:prstGeom prst="rect">
            <a:avLst/>
          </a:prstGeom>
          <a:noFill/>
          <a:ln w="25400">
            <a:solidFill>
              <a:srgbClr val="FF0000"/>
            </a:solidFill>
          </a:ln>
        </p:spPr>
      </p:pic>
      <p:pic>
        <p:nvPicPr>
          <p:cNvPr id="9219" name="Picture 3" descr="C:\Users\Master\Desktop\Ultimi lavori\foto\p45.jpg"/>
          <p:cNvPicPr>
            <a:picLocks noChangeAspect="1" noChangeArrowheads="1"/>
          </p:cNvPicPr>
          <p:nvPr/>
        </p:nvPicPr>
        <p:blipFill>
          <a:blip r:embed="rId3" cstate="print"/>
          <a:srcRect/>
          <a:stretch>
            <a:fillRect/>
          </a:stretch>
        </p:blipFill>
        <p:spPr bwMode="auto">
          <a:xfrm>
            <a:off x="3969465" y="4509120"/>
            <a:ext cx="4493299" cy="187220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3" presetClass="entr" presetSubtype="0" fill="hold" nodeType="clickEffect">
                                  <p:stCondLst>
                                    <p:cond delay="0"/>
                                  </p:stCondLst>
                                  <p:childTnLst>
                                    <p:set>
                                      <p:cBhvr>
                                        <p:cTn id="13" dur="1" fill="hold">
                                          <p:stCondLst>
                                            <p:cond delay="0"/>
                                          </p:stCondLst>
                                        </p:cTn>
                                        <p:tgtEl>
                                          <p:spTgt spid="9218"/>
                                        </p:tgtEl>
                                        <p:attrNameLst>
                                          <p:attrName>style.visibility</p:attrName>
                                        </p:attrNameLst>
                                      </p:cBhvr>
                                      <p:to>
                                        <p:strVal val="visible"/>
                                      </p:to>
                                    </p:set>
                                    <p:animEffect transition="in" filter="fade">
                                      <p:cBhvr>
                                        <p:cTn id="14" dur="100"/>
                                        <p:tgtEl>
                                          <p:spTgt spid="9218"/>
                                        </p:tgtEl>
                                      </p:cBhvr>
                                    </p:animEffect>
                                    <p:anim calcmode="lin" valueType="num">
                                      <p:cBhvr>
                                        <p:cTn id="15" dur="400" fill="hold"/>
                                        <p:tgtEl>
                                          <p:spTgt spid="9218"/>
                                        </p:tgtEl>
                                        <p:attrNameLst>
                                          <p:attrName>ppt_x</p:attrName>
                                        </p:attrNameLst>
                                      </p:cBhvr>
                                      <p:tavLst>
                                        <p:tav tm="0">
                                          <p:val>
                                            <p:strVal val="#ppt_x"/>
                                          </p:val>
                                        </p:tav>
                                        <p:tav tm="100000">
                                          <p:val>
                                            <p:strVal val="#ppt_x"/>
                                          </p:val>
                                        </p:tav>
                                      </p:tavLst>
                                    </p:anim>
                                    <p:anim calcmode="lin" valueType="num">
                                      <p:cBhvr>
                                        <p:cTn id="16" dur="400" fill="hold"/>
                                        <p:tgtEl>
                                          <p:spTgt spid="9218"/>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921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921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3" presetClass="entr" presetSubtype="0" fill="hold" nodeType="clickEffect">
                                  <p:stCondLst>
                                    <p:cond delay="0"/>
                                  </p:stCondLst>
                                  <p:childTnLst>
                                    <p:set>
                                      <p:cBhvr>
                                        <p:cTn id="22" dur="1" fill="hold">
                                          <p:stCondLst>
                                            <p:cond delay="0"/>
                                          </p:stCondLst>
                                        </p:cTn>
                                        <p:tgtEl>
                                          <p:spTgt spid="9219"/>
                                        </p:tgtEl>
                                        <p:attrNameLst>
                                          <p:attrName>style.visibility</p:attrName>
                                        </p:attrNameLst>
                                      </p:cBhvr>
                                      <p:to>
                                        <p:strVal val="visible"/>
                                      </p:to>
                                    </p:set>
                                    <p:animEffect transition="in" filter="fade">
                                      <p:cBhvr>
                                        <p:cTn id="23" dur="100"/>
                                        <p:tgtEl>
                                          <p:spTgt spid="9219"/>
                                        </p:tgtEl>
                                      </p:cBhvr>
                                    </p:animEffect>
                                    <p:anim calcmode="lin" valueType="num">
                                      <p:cBhvr>
                                        <p:cTn id="24" dur="400" fill="hold"/>
                                        <p:tgtEl>
                                          <p:spTgt spid="9219"/>
                                        </p:tgtEl>
                                        <p:attrNameLst>
                                          <p:attrName>ppt_x</p:attrName>
                                        </p:attrNameLst>
                                      </p:cBhvr>
                                      <p:tavLst>
                                        <p:tav tm="0">
                                          <p:val>
                                            <p:strVal val="#ppt_x"/>
                                          </p:val>
                                        </p:tav>
                                        <p:tav tm="100000">
                                          <p:val>
                                            <p:strVal val="#ppt_x"/>
                                          </p:val>
                                        </p:tav>
                                      </p:tavLst>
                                    </p:anim>
                                    <p:anim calcmode="lin" valueType="num">
                                      <p:cBhvr>
                                        <p:cTn id="25" dur="400" fill="hold"/>
                                        <p:tgtEl>
                                          <p:spTgt spid="9219"/>
                                        </p:tgtEl>
                                        <p:attrNameLst>
                                          <p:attrName>ppt_y</p:attrName>
                                        </p:attrNameLst>
                                      </p:cBhvr>
                                      <p:tavLst>
                                        <p:tav tm="0">
                                          <p:val>
                                            <p:strVal val="#ppt_y+0.31"/>
                                          </p:val>
                                        </p:tav>
                                        <p:tav tm="100000">
                                          <p:val>
                                            <p:strVal val="#ppt_y+0.31"/>
                                          </p:val>
                                        </p:tav>
                                      </p:tavLst>
                                    </p:anim>
                                    <p:anim calcmode="lin" valueType="num">
                                      <p:cBhvr>
                                        <p:cTn id="26" dur="600" decel="50000" fill="hold">
                                          <p:stCondLst>
                                            <p:cond delay="400"/>
                                          </p:stCondLst>
                                        </p:cTn>
                                        <p:tgtEl>
                                          <p:spTgt spid="921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7" dur="600" decel="50000" fill="hold">
                                          <p:stCondLst>
                                            <p:cond delay="400"/>
                                          </p:stCondLst>
                                        </p:cTn>
                                        <p:tgtEl>
                                          <p:spTgt spid="921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fade">
                                      <p:cBhvr>
                                        <p:cTn id="32" dur="1000"/>
                                        <p:tgtEl>
                                          <p:spTgt spid="3">
                                            <p:txEl>
                                              <p:pRg st="0" end="0"/>
                                            </p:txEl>
                                          </p:spTgt>
                                        </p:tgtEl>
                                      </p:cBhvr>
                                    </p:animEffect>
                                    <p:anim calcmode="lin" valueType="num">
                                      <p:cBhvr>
                                        <p:cTn id="3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animEffect transition="in" filter="fade">
                                      <p:cBhvr>
                                        <p:cTn id="39" dur="1000"/>
                                        <p:tgtEl>
                                          <p:spTgt spid="3">
                                            <p:txEl>
                                              <p:pRg st="1" end="1"/>
                                            </p:txEl>
                                          </p:spTgt>
                                        </p:tgtEl>
                                      </p:cBhvr>
                                    </p:animEffect>
                                    <p:anim calcmode="lin" valueType="num">
                                      <p:cBhvr>
                                        <p:cTn id="4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2" end="2"/>
                                            </p:txEl>
                                          </p:spTgt>
                                        </p:tgtEl>
                                        <p:attrNameLst>
                                          <p:attrName>style.visibility</p:attrName>
                                        </p:attrNameLst>
                                      </p:cBhvr>
                                      <p:to>
                                        <p:strVal val="visible"/>
                                      </p:to>
                                    </p:set>
                                    <p:animEffect transition="in" filter="fade">
                                      <p:cBhvr>
                                        <p:cTn id="44" dur="1000"/>
                                        <p:tgtEl>
                                          <p:spTgt spid="3">
                                            <p:txEl>
                                              <p:pRg st="2" end="2"/>
                                            </p:txEl>
                                          </p:spTgt>
                                        </p:tgtEl>
                                      </p:cBhvr>
                                    </p:animEffect>
                                    <p:anim calcmode="lin" valueType="num">
                                      <p:cBhvr>
                                        <p:cTn id="4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152128"/>
          </a:xfrm>
          <a:solidFill>
            <a:srgbClr val="FFFF00"/>
          </a:solidFill>
          <a:ln w="25400">
            <a:solidFill>
              <a:schemeClr val="accent1"/>
            </a:solidFill>
          </a:ln>
        </p:spPr>
        <p:txBody>
          <a:bodyPr>
            <a:normAutofit fontScale="90000"/>
          </a:bodyPr>
          <a:lstStyle/>
          <a:p>
            <a:r>
              <a:rPr lang="it-IT" sz="5300" b="1" dirty="0">
                <a:solidFill>
                  <a:srgbClr val="FF0000"/>
                </a:solidFill>
              </a:rPr>
              <a:t>Lavoro minorile: </a:t>
            </a:r>
            <a:r>
              <a:rPr lang="it-IT" b="1" dirty="0" smtClean="0">
                <a:solidFill>
                  <a:srgbClr val="FF0000"/>
                </a:solidFill>
              </a:rPr>
              <a:t/>
            </a:r>
            <a:br>
              <a:rPr lang="it-IT" b="1" dirty="0" smtClean="0">
                <a:solidFill>
                  <a:srgbClr val="FF0000"/>
                </a:solidFill>
              </a:rPr>
            </a:br>
            <a:r>
              <a:rPr lang="it-IT" sz="2700" b="1" dirty="0" smtClean="0">
                <a:solidFill>
                  <a:srgbClr val="FF0000"/>
                </a:solidFill>
              </a:rPr>
              <a:t>negate </a:t>
            </a:r>
            <a:r>
              <a:rPr lang="it-IT" sz="2700" b="1" dirty="0">
                <a:solidFill>
                  <a:srgbClr val="FF0000"/>
                </a:solidFill>
              </a:rPr>
              <a:t>infanzia e istruzione a milioni di bambini nel </a:t>
            </a:r>
            <a:r>
              <a:rPr lang="it-IT" sz="2700" b="1" dirty="0" smtClean="0">
                <a:solidFill>
                  <a:srgbClr val="FF0000"/>
                </a:solidFill>
              </a:rPr>
              <a:t>mondo</a:t>
            </a:r>
            <a:endParaRPr lang="it-IT" b="1" dirty="0">
              <a:solidFill>
                <a:srgbClr val="FF0000"/>
              </a:solidFill>
            </a:endParaRPr>
          </a:p>
        </p:txBody>
      </p:sp>
      <p:sp>
        <p:nvSpPr>
          <p:cNvPr id="3" name="Sottotitolo 2"/>
          <p:cNvSpPr>
            <a:spLocks noGrp="1"/>
          </p:cNvSpPr>
          <p:nvPr>
            <p:ph type="subTitle" idx="1"/>
          </p:nvPr>
        </p:nvSpPr>
        <p:spPr>
          <a:xfrm>
            <a:off x="251520" y="2132856"/>
            <a:ext cx="8640960" cy="2592288"/>
          </a:xfrm>
          <a:solidFill>
            <a:schemeClr val="tx2">
              <a:lumMod val="20000"/>
              <a:lumOff val="80000"/>
            </a:schemeClr>
          </a:solidFill>
          <a:ln w="25400">
            <a:solidFill>
              <a:schemeClr val="accent1"/>
            </a:solidFill>
          </a:ln>
        </p:spPr>
        <p:txBody>
          <a:bodyPr>
            <a:normAutofit fontScale="92500" lnSpcReduction="20000"/>
          </a:bodyPr>
          <a:lstStyle/>
          <a:p>
            <a:pPr algn="just"/>
            <a:r>
              <a:rPr lang="it-IT" sz="2000" b="1" dirty="0" smtClean="0">
                <a:solidFill>
                  <a:srgbClr val="FF0000"/>
                </a:solidFill>
              </a:rPr>
              <a:t>Sebbene in alcune aree del mondo </a:t>
            </a:r>
            <a:r>
              <a:rPr lang="it-IT" sz="2000" dirty="0" smtClean="0">
                <a:solidFill>
                  <a:schemeClr val="tx1"/>
                </a:solidFill>
              </a:rPr>
              <a:t>come l'Africa Sub-Sahariana il lavoro minorile sia più diffuso, non si deve pensare che riguardi solo i paesi più poveri.</a:t>
            </a:r>
          </a:p>
          <a:p>
            <a:pPr algn="just"/>
            <a:r>
              <a:rPr lang="it-IT" sz="2000" b="1" dirty="0" smtClean="0">
                <a:solidFill>
                  <a:srgbClr val="FF0000"/>
                </a:solidFill>
              </a:rPr>
              <a:t>Il fenomeno riguarda anche </a:t>
            </a:r>
            <a:r>
              <a:rPr lang="it-IT" sz="2000" dirty="0" smtClean="0">
                <a:solidFill>
                  <a:schemeClr val="tx1"/>
                </a:solidFill>
              </a:rPr>
              <a:t>i paesi industrializzati. Qui i bambini, le bambine e gli adolescenti più a rischio sono i minori non accompagnati, quelli di origine rom, gli stranieri. </a:t>
            </a:r>
          </a:p>
          <a:p>
            <a:pPr algn="just"/>
            <a:r>
              <a:rPr lang="it-IT" sz="2000" b="1" dirty="0" smtClean="0">
                <a:solidFill>
                  <a:srgbClr val="FF0000"/>
                </a:solidFill>
              </a:rPr>
              <a:t>Vengono impiegati </a:t>
            </a:r>
            <a:r>
              <a:rPr lang="it-IT" sz="2000" dirty="0" smtClean="0">
                <a:solidFill>
                  <a:schemeClr val="tx1"/>
                </a:solidFill>
              </a:rPr>
              <a:t>in diversi settori, come l'agricoltura, l'industria (ad esempio quella del tabacco), o anche nelle strade (come nell'accattonaggio o nella prostituzione).</a:t>
            </a:r>
          </a:p>
          <a:p>
            <a:pPr algn="just"/>
            <a:r>
              <a:rPr lang="it-IT" sz="2000" b="1" dirty="0" smtClean="0">
                <a:solidFill>
                  <a:srgbClr val="FF0000"/>
                </a:solidFill>
              </a:rPr>
              <a:t>Inoltre, </a:t>
            </a:r>
            <a:r>
              <a:rPr lang="it-IT" sz="2000" dirty="0" smtClean="0">
                <a:solidFill>
                  <a:schemeClr val="tx1"/>
                </a:solidFill>
              </a:rPr>
              <a:t>l'aumento di famiglie povere a seguito della crisi economico-finanziaria del 2008 spinge a ipotizzare che il numero di adolescenti impiegati in una qualche forma di lavoro più o meno irregolare sia in aumento.</a:t>
            </a:r>
            <a:endParaRPr lang="it-IT" sz="2000" dirty="0">
              <a:solidFill>
                <a:schemeClr val="tx1"/>
              </a:solidFill>
            </a:endParaRPr>
          </a:p>
        </p:txBody>
      </p:sp>
      <p:sp>
        <p:nvSpPr>
          <p:cNvPr id="5" name="Segnaposto data 4"/>
          <p:cNvSpPr>
            <a:spLocks noGrp="1"/>
          </p:cNvSpPr>
          <p:nvPr>
            <p:ph type="dt" sz="half" idx="10"/>
          </p:nvPr>
        </p:nvSpPr>
        <p:spPr/>
        <p:txBody>
          <a:bodyPr/>
          <a:lstStyle/>
          <a:p>
            <a:fld id="{DE830323-9506-43A8-9EE4-C950070CA110}" type="datetime1">
              <a:rPr lang="it-IT" smtClean="0"/>
              <a:t>22/11/2019</a:t>
            </a:fld>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11</a:t>
            </a:fld>
            <a:endParaRPr lang="it-IT"/>
          </a:p>
        </p:txBody>
      </p:sp>
      <p:sp>
        <p:nvSpPr>
          <p:cNvPr id="7" name="CasellaDiTesto 6"/>
          <p:cNvSpPr txBox="1"/>
          <p:nvPr/>
        </p:nvSpPr>
        <p:spPr>
          <a:xfrm>
            <a:off x="971600" y="1628800"/>
            <a:ext cx="7200800" cy="369332"/>
          </a:xfrm>
          <a:prstGeom prst="rect">
            <a:avLst/>
          </a:prstGeom>
          <a:noFill/>
        </p:spPr>
        <p:txBody>
          <a:bodyPr wrap="square" rtlCol="0">
            <a:spAutoFit/>
          </a:bodyPr>
          <a:lstStyle/>
          <a:p>
            <a:pPr algn="ctr"/>
            <a:r>
              <a:rPr lang="it-IT" b="1" dirty="0" smtClean="0">
                <a:solidFill>
                  <a:srgbClr val="0070C0"/>
                </a:solidFill>
              </a:rPr>
              <a:t>Il fenomeno riguarda anche i paesi industrializzati</a:t>
            </a:r>
            <a:endParaRPr lang="it-IT" b="1" dirty="0">
              <a:solidFill>
                <a:srgbClr val="0070C0"/>
              </a:solidFill>
            </a:endParaRPr>
          </a:p>
        </p:txBody>
      </p:sp>
      <p:pic>
        <p:nvPicPr>
          <p:cNvPr id="10242" name="Picture 2" descr="C:\Users\Master\Desktop\Ultimi lavori\foto\p44.jpg"/>
          <p:cNvPicPr>
            <a:picLocks noChangeAspect="1" noChangeArrowheads="1"/>
          </p:cNvPicPr>
          <p:nvPr/>
        </p:nvPicPr>
        <p:blipFill>
          <a:blip r:embed="rId2" cstate="print"/>
          <a:srcRect/>
          <a:stretch>
            <a:fillRect/>
          </a:stretch>
        </p:blipFill>
        <p:spPr bwMode="auto">
          <a:xfrm>
            <a:off x="1403648" y="4797152"/>
            <a:ext cx="2664296" cy="1868984"/>
          </a:xfrm>
          <a:prstGeom prst="rect">
            <a:avLst/>
          </a:prstGeom>
          <a:noFill/>
          <a:ln w="25400">
            <a:solidFill>
              <a:srgbClr val="FF0000"/>
            </a:solidFill>
          </a:ln>
        </p:spPr>
      </p:pic>
      <p:pic>
        <p:nvPicPr>
          <p:cNvPr id="10243" name="Picture 3" descr="C:\Users\Master\Desktop\Ultimi lavori\foto\p47.jpg"/>
          <p:cNvPicPr>
            <a:picLocks noChangeAspect="1" noChangeArrowheads="1"/>
          </p:cNvPicPr>
          <p:nvPr/>
        </p:nvPicPr>
        <p:blipFill>
          <a:blip r:embed="rId3" cstate="print"/>
          <a:srcRect/>
          <a:stretch>
            <a:fillRect/>
          </a:stretch>
        </p:blipFill>
        <p:spPr bwMode="auto">
          <a:xfrm>
            <a:off x="4932040" y="4797152"/>
            <a:ext cx="2835399" cy="1886829"/>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3" presetClass="entr" presetSubtype="0" fill="hold" nodeType="clickEffect">
                                  <p:stCondLst>
                                    <p:cond delay="0"/>
                                  </p:stCondLst>
                                  <p:childTnLst>
                                    <p:set>
                                      <p:cBhvr>
                                        <p:cTn id="13" dur="1" fill="hold">
                                          <p:stCondLst>
                                            <p:cond delay="0"/>
                                          </p:stCondLst>
                                        </p:cTn>
                                        <p:tgtEl>
                                          <p:spTgt spid="10242"/>
                                        </p:tgtEl>
                                        <p:attrNameLst>
                                          <p:attrName>style.visibility</p:attrName>
                                        </p:attrNameLst>
                                      </p:cBhvr>
                                      <p:to>
                                        <p:strVal val="visible"/>
                                      </p:to>
                                    </p:set>
                                    <p:animEffect transition="in" filter="fade">
                                      <p:cBhvr>
                                        <p:cTn id="14" dur="100"/>
                                        <p:tgtEl>
                                          <p:spTgt spid="10242"/>
                                        </p:tgtEl>
                                      </p:cBhvr>
                                    </p:animEffect>
                                    <p:anim calcmode="lin" valueType="num">
                                      <p:cBhvr>
                                        <p:cTn id="15" dur="400" fill="hold"/>
                                        <p:tgtEl>
                                          <p:spTgt spid="10242"/>
                                        </p:tgtEl>
                                        <p:attrNameLst>
                                          <p:attrName>ppt_x</p:attrName>
                                        </p:attrNameLst>
                                      </p:cBhvr>
                                      <p:tavLst>
                                        <p:tav tm="0">
                                          <p:val>
                                            <p:strVal val="#ppt_x"/>
                                          </p:val>
                                        </p:tav>
                                        <p:tav tm="100000">
                                          <p:val>
                                            <p:strVal val="#ppt_x"/>
                                          </p:val>
                                        </p:tav>
                                      </p:tavLst>
                                    </p:anim>
                                    <p:anim calcmode="lin" valueType="num">
                                      <p:cBhvr>
                                        <p:cTn id="16" dur="400" fill="hold"/>
                                        <p:tgtEl>
                                          <p:spTgt spid="10242"/>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1024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1024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3" presetClass="entr" presetSubtype="0" fill="hold" nodeType="clickEffect">
                                  <p:stCondLst>
                                    <p:cond delay="0"/>
                                  </p:stCondLst>
                                  <p:childTnLst>
                                    <p:set>
                                      <p:cBhvr>
                                        <p:cTn id="22" dur="1" fill="hold">
                                          <p:stCondLst>
                                            <p:cond delay="0"/>
                                          </p:stCondLst>
                                        </p:cTn>
                                        <p:tgtEl>
                                          <p:spTgt spid="10243"/>
                                        </p:tgtEl>
                                        <p:attrNameLst>
                                          <p:attrName>style.visibility</p:attrName>
                                        </p:attrNameLst>
                                      </p:cBhvr>
                                      <p:to>
                                        <p:strVal val="visible"/>
                                      </p:to>
                                    </p:set>
                                    <p:animEffect transition="in" filter="fade">
                                      <p:cBhvr>
                                        <p:cTn id="23" dur="100"/>
                                        <p:tgtEl>
                                          <p:spTgt spid="10243"/>
                                        </p:tgtEl>
                                      </p:cBhvr>
                                    </p:animEffect>
                                    <p:anim calcmode="lin" valueType="num">
                                      <p:cBhvr>
                                        <p:cTn id="24" dur="400" fill="hold"/>
                                        <p:tgtEl>
                                          <p:spTgt spid="10243"/>
                                        </p:tgtEl>
                                        <p:attrNameLst>
                                          <p:attrName>ppt_x</p:attrName>
                                        </p:attrNameLst>
                                      </p:cBhvr>
                                      <p:tavLst>
                                        <p:tav tm="0">
                                          <p:val>
                                            <p:strVal val="#ppt_x"/>
                                          </p:val>
                                        </p:tav>
                                        <p:tav tm="100000">
                                          <p:val>
                                            <p:strVal val="#ppt_x"/>
                                          </p:val>
                                        </p:tav>
                                      </p:tavLst>
                                    </p:anim>
                                    <p:anim calcmode="lin" valueType="num">
                                      <p:cBhvr>
                                        <p:cTn id="25" dur="400" fill="hold"/>
                                        <p:tgtEl>
                                          <p:spTgt spid="10243"/>
                                        </p:tgtEl>
                                        <p:attrNameLst>
                                          <p:attrName>ppt_y</p:attrName>
                                        </p:attrNameLst>
                                      </p:cBhvr>
                                      <p:tavLst>
                                        <p:tav tm="0">
                                          <p:val>
                                            <p:strVal val="#ppt_y+0.31"/>
                                          </p:val>
                                        </p:tav>
                                        <p:tav tm="100000">
                                          <p:val>
                                            <p:strVal val="#ppt_y+0.31"/>
                                          </p:val>
                                        </p:tav>
                                      </p:tavLst>
                                    </p:anim>
                                    <p:anim calcmode="lin" valueType="num">
                                      <p:cBhvr>
                                        <p:cTn id="26" dur="600" decel="50000" fill="hold">
                                          <p:stCondLst>
                                            <p:cond delay="400"/>
                                          </p:stCondLst>
                                        </p:cTn>
                                        <p:tgtEl>
                                          <p:spTgt spid="10243"/>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7" dur="600" decel="50000" fill="hold">
                                          <p:stCondLst>
                                            <p:cond delay="400"/>
                                          </p:stCondLst>
                                        </p:cTn>
                                        <p:tgtEl>
                                          <p:spTgt spid="10243"/>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fade">
                                      <p:cBhvr>
                                        <p:cTn id="32" dur="1000"/>
                                        <p:tgtEl>
                                          <p:spTgt spid="3">
                                            <p:txEl>
                                              <p:pRg st="0" end="0"/>
                                            </p:txEl>
                                          </p:spTgt>
                                        </p:tgtEl>
                                      </p:cBhvr>
                                    </p:animEffect>
                                    <p:anim calcmode="lin" valueType="num">
                                      <p:cBhvr>
                                        <p:cTn id="3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animEffect transition="in" filter="fade">
                                      <p:cBhvr>
                                        <p:cTn id="39" dur="1000"/>
                                        <p:tgtEl>
                                          <p:spTgt spid="3">
                                            <p:txEl>
                                              <p:pRg st="1" end="1"/>
                                            </p:txEl>
                                          </p:spTgt>
                                        </p:tgtEl>
                                      </p:cBhvr>
                                    </p:animEffect>
                                    <p:anim calcmode="lin" valueType="num">
                                      <p:cBhvr>
                                        <p:cTn id="4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2" end="2"/>
                                            </p:txEl>
                                          </p:spTgt>
                                        </p:tgtEl>
                                        <p:attrNameLst>
                                          <p:attrName>style.visibility</p:attrName>
                                        </p:attrNameLst>
                                      </p:cBhvr>
                                      <p:to>
                                        <p:strVal val="visible"/>
                                      </p:to>
                                    </p:set>
                                    <p:animEffect transition="in" filter="fade">
                                      <p:cBhvr>
                                        <p:cTn id="46" dur="1000"/>
                                        <p:tgtEl>
                                          <p:spTgt spid="3">
                                            <p:txEl>
                                              <p:pRg st="2" end="2"/>
                                            </p:txEl>
                                          </p:spTgt>
                                        </p:tgtEl>
                                      </p:cBhvr>
                                    </p:animEffect>
                                    <p:anim calcmode="lin" valueType="num">
                                      <p:cBhvr>
                                        <p:cTn id="4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3">
                                            <p:txEl>
                                              <p:pRg st="3" end="3"/>
                                            </p:txEl>
                                          </p:spTgt>
                                        </p:tgtEl>
                                        <p:attrNameLst>
                                          <p:attrName>style.visibility</p:attrName>
                                        </p:attrNameLst>
                                      </p:cBhvr>
                                      <p:to>
                                        <p:strVal val="visible"/>
                                      </p:to>
                                    </p:set>
                                    <p:animEffect transition="in" filter="fade">
                                      <p:cBhvr>
                                        <p:cTn id="53" dur="1000"/>
                                        <p:tgtEl>
                                          <p:spTgt spid="3">
                                            <p:txEl>
                                              <p:pRg st="3" end="3"/>
                                            </p:txEl>
                                          </p:spTgt>
                                        </p:tgtEl>
                                      </p:cBhvr>
                                    </p:animEffect>
                                    <p:anim calcmode="lin" valueType="num">
                                      <p:cBhvr>
                                        <p:cTn id="5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152128"/>
          </a:xfrm>
          <a:solidFill>
            <a:srgbClr val="FFFF00"/>
          </a:solidFill>
          <a:ln w="25400">
            <a:solidFill>
              <a:schemeClr val="accent1"/>
            </a:solidFill>
          </a:ln>
        </p:spPr>
        <p:txBody>
          <a:bodyPr>
            <a:normAutofit fontScale="90000"/>
          </a:bodyPr>
          <a:lstStyle/>
          <a:p>
            <a:r>
              <a:rPr lang="it-IT" sz="5300" b="1" dirty="0">
                <a:solidFill>
                  <a:srgbClr val="FF0000"/>
                </a:solidFill>
              </a:rPr>
              <a:t>Lavoro minorile: </a:t>
            </a:r>
            <a:r>
              <a:rPr lang="it-IT" b="1" dirty="0" smtClean="0">
                <a:solidFill>
                  <a:srgbClr val="FF0000"/>
                </a:solidFill>
              </a:rPr>
              <a:t/>
            </a:r>
            <a:br>
              <a:rPr lang="it-IT" b="1" dirty="0" smtClean="0">
                <a:solidFill>
                  <a:srgbClr val="FF0000"/>
                </a:solidFill>
              </a:rPr>
            </a:br>
            <a:r>
              <a:rPr lang="it-IT" sz="2700" b="1" dirty="0" smtClean="0">
                <a:solidFill>
                  <a:srgbClr val="FF0000"/>
                </a:solidFill>
              </a:rPr>
              <a:t>negate </a:t>
            </a:r>
            <a:r>
              <a:rPr lang="it-IT" sz="2700" b="1" dirty="0">
                <a:solidFill>
                  <a:srgbClr val="FF0000"/>
                </a:solidFill>
              </a:rPr>
              <a:t>infanzia e istruzione a milioni di bambini nel </a:t>
            </a:r>
            <a:r>
              <a:rPr lang="it-IT" sz="2700" b="1" dirty="0" smtClean="0">
                <a:solidFill>
                  <a:srgbClr val="FF0000"/>
                </a:solidFill>
              </a:rPr>
              <a:t>mondo</a:t>
            </a:r>
            <a:endParaRPr lang="it-IT" b="1" dirty="0">
              <a:solidFill>
                <a:srgbClr val="FF0000"/>
              </a:solidFill>
            </a:endParaRPr>
          </a:p>
        </p:txBody>
      </p:sp>
      <p:sp>
        <p:nvSpPr>
          <p:cNvPr id="3" name="Sottotitolo 2"/>
          <p:cNvSpPr>
            <a:spLocks noGrp="1"/>
          </p:cNvSpPr>
          <p:nvPr>
            <p:ph type="subTitle" idx="1"/>
          </p:nvPr>
        </p:nvSpPr>
        <p:spPr>
          <a:xfrm>
            <a:off x="251520" y="2492896"/>
            <a:ext cx="8640960" cy="3744416"/>
          </a:xfrm>
          <a:solidFill>
            <a:schemeClr val="tx2">
              <a:lumMod val="20000"/>
              <a:lumOff val="80000"/>
            </a:schemeClr>
          </a:solidFill>
          <a:ln w="25400">
            <a:solidFill>
              <a:schemeClr val="accent1"/>
            </a:solidFill>
          </a:ln>
        </p:spPr>
        <p:txBody>
          <a:bodyPr>
            <a:normAutofit/>
          </a:bodyPr>
          <a:lstStyle/>
          <a:p>
            <a:pPr algn="just"/>
            <a:r>
              <a:rPr lang="it-IT" sz="1800" b="1" dirty="0" smtClean="0">
                <a:solidFill>
                  <a:srgbClr val="FF0000"/>
                </a:solidFill>
              </a:rPr>
              <a:t>In </a:t>
            </a:r>
            <a:r>
              <a:rPr lang="it-IT" sz="1800" b="1" dirty="0">
                <a:solidFill>
                  <a:srgbClr val="FF0000"/>
                </a:solidFill>
              </a:rPr>
              <a:t>Italia sono stati accertati 480 casi di illeciti </a:t>
            </a:r>
            <a:r>
              <a:rPr lang="it-IT" sz="1800" dirty="0">
                <a:solidFill>
                  <a:schemeClr val="tx1"/>
                </a:solidFill>
              </a:rPr>
              <a:t>riguardanti l’occupazione irregolare di bambini e adolescenti. Questo è un numero che riguarda gli ultimi due anni, ma </a:t>
            </a:r>
            <a:r>
              <a:rPr lang="it-IT" sz="1800" dirty="0" smtClean="0">
                <a:solidFill>
                  <a:schemeClr val="tx1"/>
                </a:solidFill>
              </a:rPr>
              <a:t>si pensa che sia un </a:t>
            </a:r>
            <a:r>
              <a:rPr lang="it-IT" sz="1800" dirty="0">
                <a:solidFill>
                  <a:schemeClr val="tx1"/>
                </a:solidFill>
              </a:rPr>
              <a:t>numero assolutamente sottostimato. </a:t>
            </a:r>
            <a:endParaRPr lang="it-IT" sz="1800" dirty="0" smtClean="0">
              <a:solidFill>
                <a:schemeClr val="tx1"/>
              </a:solidFill>
            </a:endParaRPr>
          </a:p>
          <a:p>
            <a:pPr algn="just"/>
            <a:endParaRPr lang="it-IT" sz="1800" b="1" dirty="0" smtClean="0">
              <a:solidFill>
                <a:srgbClr val="FF0000"/>
              </a:solidFill>
            </a:endParaRPr>
          </a:p>
          <a:p>
            <a:pPr algn="just"/>
            <a:r>
              <a:rPr lang="it-IT" sz="1800" b="1" dirty="0" smtClean="0">
                <a:solidFill>
                  <a:srgbClr val="FF0000"/>
                </a:solidFill>
              </a:rPr>
              <a:t>Nel </a:t>
            </a:r>
            <a:r>
              <a:rPr lang="it-IT" sz="1800" b="1" dirty="0">
                <a:solidFill>
                  <a:srgbClr val="FF0000"/>
                </a:solidFill>
              </a:rPr>
              <a:t>2013 </a:t>
            </a:r>
            <a:r>
              <a:rPr lang="it-IT" sz="1800" b="1" dirty="0" err="1">
                <a:solidFill>
                  <a:schemeClr val="tx1"/>
                </a:solidFill>
              </a:rPr>
              <a:t>Save</a:t>
            </a:r>
            <a:r>
              <a:rPr lang="it-IT" sz="1800" b="1" dirty="0">
                <a:solidFill>
                  <a:schemeClr val="tx1"/>
                </a:solidFill>
              </a:rPr>
              <a:t> the </a:t>
            </a:r>
            <a:r>
              <a:rPr lang="it-IT" sz="1800" b="1" dirty="0" err="1">
                <a:solidFill>
                  <a:schemeClr val="tx1"/>
                </a:solidFill>
              </a:rPr>
              <a:t>Children</a:t>
            </a:r>
            <a:r>
              <a:rPr lang="it-IT" sz="1800" b="1" dirty="0">
                <a:solidFill>
                  <a:schemeClr val="tx1"/>
                </a:solidFill>
              </a:rPr>
              <a:t>, insieme all’Associazione Bruno </a:t>
            </a:r>
            <a:r>
              <a:rPr lang="it-IT" sz="1800" b="1" dirty="0" err="1">
                <a:solidFill>
                  <a:schemeClr val="tx1"/>
                </a:solidFill>
              </a:rPr>
              <a:t>Trentin</a:t>
            </a:r>
            <a:r>
              <a:rPr lang="it-IT" sz="1800" dirty="0">
                <a:solidFill>
                  <a:schemeClr val="tx1"/>
                </a:solidFill>
              </a:rPr>
              <a:t>, fece una ricerca sui minori tra i 7 e i 15 anni coinvolti nel fenomeno: </a:t>
            </a:r>
            <a:r>
              <a:rPr lang="it-IT" sz="1800" dirty="0" smtClean="0">
                <a:solidFill>
                  <a:schemeClr val="tx1"/>
                </a:solidFill>
              </a:rPr>
              <a:t>è stato </a:t>
            </a:r>
            <a:r>
              <a:rPr lang="it-IT" sz="1800" dirty="0">
                <a:solidFill>
                  <a:schemeClr val="tx1"/>
                </a:solidFill>
              </a:rPr>
              <a:t>stimato un numero di 260 mila ragazzi e bambini. </a:t>
            </a:r>
            <a:endParaRPr lang="it-IT" sz="1800" dirty="0" smtClean="0">
              <a:solidFill>
                <a:schemeClr val="tx1"/>
              </a:solidFill>
            </a:endParaRPr>
          </a:p>
          <a:p>
            <a:pPr algn="just"/>
            <a:endParaRPr lang="it-IT" sz="1800" b="1" dirty="0" smtClean="0">
              <a:solidFill>
                <a:srgbClr val="FF0000"/>
              </a:solidFill>
            </a:endParaRPr>
          </a:p>
          <a:p>
            <a:pPr algn="just"/>
            <a:r>
              <a:rPr lang="it-IT" sz="1800" b="1" dirty="0" smtClean="0">
                <a:solidFill>
                  <a:srgbClr val="FF0000"/>
                </a:solidFill>
              </a:rPr>
              <a:t>Anche </a:t>
            </a:r>
            <a:r>
              <a:rPr lang="it-IT" sz="1800" b="1" dirty="0">
                <a:solidFill>
                  <a:srgbClr val="FF0000"/>
                </a:solidFill>
              </a:rPr>
              <a:t>in Italia </a:t>
            </a:r>
            <a:r>
              <a:rPr lang="it-IT" sz="1800" dirty="0">
                <a:solidFill>
                  <a:schemeClr val="tx1"/>
                </a:solidFill>
              </a:rPr>
              <a:t>purtroppo ci sono problemi legati alla povertà – </a:t>
            </a:r>
            <a:r>
              <a:rPr lang="it-IT" sz="1800" b="1" dirty="0">
                <a:solidFill>
                  <a:schemeClr val="tx1"/>
                </a:solidFill>
              </a:rPr>
              <a:t>sono 1 milione e 200 mila i bambini che vivono in povertà assoluta nel nostro Paese </a:t>
            </a:r>
            <a:r>
              <a:rPr lang="it-IT" sz="1800" dirty="0">
                <a:solidFill>
                  <a:schemeClr val="tx1"/>
                </a:solidFill>
              </a:rPr>
              <a:t>– e alla dispersione scolastica, all’abbandono scolastico, questioni che devono trovare ancora delle soluzioni un po’ più efficaci</a:t>
            </a:r>
            <a:r>
              <a:rPr lang="it-IT" sz="1800" dirty="0" smtClean="0"/>
              <a:t>.</a:t>
            </a:r>
            <a:r>
              <a:rPr lang="it-IT" sz="1800" dirty="0"/>
              <a:t> </a:t>
            </a:r>
          </a:p>
        </p:txBody>
      </p:sp>
      <p:sp>
        <p:nvSpPr>
          <p:cNvPr id="5" name="Segnaposto data 4"/>
          <p:cNvSpPr>
            <a:spLocks noGrp="1"/>
          </p:cNvSpPr>
          <p:nvPr>
            <p:ph type="dt" sz="half" idx="10"/>
          </p:nvPr>
        </p:nvSpPr>
        <p:spPr/>
        <p:txBody>
          <a:bodyPr/>
          <a:lstStyle/>
          <a:p>
            <a:fld id="{271AAB2E-EC6A-4BE1-8F8B-E1E3BBB3EB1D}" type="datetime1">
              <a:rPr lang="it-IT" smtClean="0"/>
              <a:t>22/11/2019</a:t>
            </a:fld>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12</a:t>
            </a:fld>
            <a:endParaRPr lang="it-IT"/>
          </a:p>
        </p:txBody>
      </p:sp>
      <p:sp>
        <p:nvSpPr>
          <p:cNvPr id="7" name="CasellaDiTesto 6"/>
          <p:cNvSpPr txBox="1"/>
          <p:nvPr/>
        </p:nvSpPr>
        <p:spPr>
          <a:xfrm>
            <a:off x="971600" y="1628800"/>
            <a:ext cx="7200800" cy="646331"/>
          </a:xfrm>
          <a:prstGeom prst="rect">
            <a:avLst/>
          </a:prstGeom>
          <a:noFill/>
        </p:spPr>
        <p:txBody>
          <a:bodyPr wrap="square" rtlCol="0">
            <a:spAutoFit/>
          </a:bodyPr>
          <a:lstStyle/>
          <a:p>
            <a:pPr algn="ctr"/>
            <a:r>
              <a:rPr lang="it-IT" b="1" dirty="0" smtClean="0">
                <a:solidFill>
                  <a:srgbClr val="0070C0"/>
                </a:solidFill>
              </a:rPr>
              <a:t>Anche in Italia c’è questo fenomeno ed è legato alla povertà assoluta, alla dispersione e all’abbandono scolastico </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152128"/>
          </a:xfrm>
          <a:solidFill>
            <a:srgbClr val="FFFF00"/>
          </a:solidFill>
          <a:ln w="25400">
            <a:solidFill>
              <a:schemeClr val="accent1"/>
            </a:solidFill>
          </a:ln>
        </p:spPr>
        <p:txBody>
          <a:bodyPr>
            <a:normAutofit fontScale="90000"/>
          </a:bodyPr>
          <a:lstStyle/>
          <a:p>
            <a:r>
              <a:rPr lang="it-IT" sz="5300" b="1" dirty="0">
                <a:solidFill>
                  <a:srgbClr val="FF0000"/>
                </a:solidFill>
              </a:rPr>
              <a:t>Lavoro minorile: </a:t>
            </a:r>
            <a:r>
              <a:rPr lang="it-IT" b="1" dirty="0" smtClean="0">
                <a:solidFill>
                  <a:srgbClr val="FF0000"/>
                </a:solidFill>
              </a:rPr>
              <a:t/>
            </a:r>
            <a:br>
              <a:rPr lang="it-IT" b="1" dirty="0" smtClean="0">
                <a:solidFill>
                  <a:srgbClr val="FF0000"/>
                </a:solidFill>
              </a:rPr>
            </a:br>
            <a:r>
              <a:rPr lang="it-IT" sz="2700" b="1" dirty="0" smtClean="0">
                <a:solidFill>
                  <a:srgbClr val="FF0000"/>
                </a:solidFill>
              </a:rPr>
              <a:t>negate </a:t>
            </a:r>
            <a:r>
              <a:rPr lang="it-IT" sz="2700" b="1" dirty="0">
                <a:solidFill>
                  <a:srgbClr val="FF0000"/>
                </a:solidFill>
              </a:rPr>
              <a:t>infanzia e istruzione a milioni di bambini nel </a:t>
            </a:r>
            <a:r>
              <a:rPr lang="it-IT" sz="2700" b="1" dirty="0" smtClean="0">
                <a:solidFill>
                  <a:srgbClr val="FF0000"/>
                </a:solidFill>
              </a:rPr>
              <a:t>mondo</a:t>
            </a:r>
            <a:endParaRPr lang="it-IT" b="1" dirty="0">
              <a:solidFill>
                <a:srgbClr val="FF0000"/>
              </a:solidFill>
            </a:endParaRPr>
          </a:p>
        </p:txBody>
      </p:sp>
      <p:sp>
        <p:nvSpPr>
          <p:cNvPr id="3" name="Sottotitolo 2"/>
          <p:cNvSpPr>
            <a:spLocks noGrp="1"/>
          </p:cNvSpPr>
          <p:nvPr>
            <p:ph type="subTitle" idx="1"/>
          </p:nvPr>
        </p:nvSpPr>
        <p:spPr>
          <a:xfrm>
            <a:off x="251520" y="2420888"/>
            <a:ext cx="8640960" cy="3528392"/>
          </a:xfrm>
          <a:solidFill>
            <a:schemeClr val="tx2">
              <a:lumMod val="20000"/>
              <a:lumOff val="80000"/>
            </a:schemeClr>
          </a:solidFill>
          <a:ln w="25400">
            <a:solidFill>
              <a:schemeClr val="accent1"/>
            </a:solidFill>
          </a:ln>
        </p:spPr>
        <p:txBody>
          <a:bodyPr>
            <a:noAutofit/>
          </a:bodyPr>
          <a:lstStyle/>
          <a:p>
            <a:pPr algn="just"/>
            <a:r>
              <a:rPr lang="it-IT" sz="1800" b="1" dirty="0" smtClean="0">
                <a:solidFill>
                  <a:srgbClr val="FF0000"/>
                </a:solidFill>
              </a:rPr>
              <a:t>I progetti Frequenza200 in Italia </a:t>
            </a:r>
            <a:r>
              <a:rPr lang="it-IT" sz="1800" dirty="0" smtClean="0">
                <a:solidFill>
                  <a:schemeClr val="tx1"/>
                </a:solidFill>
              </a:rPr>
              <a:t>si muovono nella stessa direzione: collaborare con le scuole e le famiglie per fornire un sostegno educativo a bambini, bambine e adolescenti e ridurre il fenomeno dell'abbandono scolastico. </a:t>
            </a:r>
          </a:p>
          <a:p>
            <a:pPr algn="just"/>
            <a:r>
              <a:rPr lang="it-IT" sz="1800" b="1" dirty="0" smtClean="0">
                <a:solidFill>
                  <a:srgbClr val="FF0000"/>
                </a:solidFill>
              </a:rPr>
              <a:t>Frequentare la scuola </a:t>
            </a:r>
            <a:r>
              <a:rPr lang="it-IT" sz="1800" dirty="0" smtClean="0">
                <a:solidFill>
                  <a:schemeClr val="tx1"/>
                </a:solidFill>
              </a:rPr>
              <a:t>riduce infatti le possibilità di entrare in circuiti di lavoro minorile, ma fornisce anche le competenze per ottenere lavori migliori in futuro.</a:t>
            </a:r>
          </a:p>
          <a:p>
            <a:pPr algn="just"/>
            <a:r>
              <a:rPr lang="it-IT" sz="1800" b="1" dirty="0" smtClean="0">
                <a:solidFill>
                  <a:srgbClr val="FF0000"/>
                </a:solidFill>
              </a:rPr>
              <a:t>Non bastano quindi Trattati e Convenzioni </a:t>
            </a:r>
            <a:r>
              <a:rPr lang="it-IT" sz="1800" dirty="0" smtClean="0">
                <a:solidFill>
                  <a:schemeClr val="tx1"/>
                </a:solidFill>
              </a:rPr>
              <a:t>che riconoscano e garantiscano i diritti dei bambini a livello formale, seppur importanti e fondamentali. </a:t>
            </a:r>
          </a:p>
          <a:p>
            <a:pPr algn="just"/>
            <a:r>
              <a:rPr lang="it-IT" sz="1800" b="1" dirty="0" smtClean="0">
                <a:solidFill>
                  <a:srgbClr val="FF0000"/>
                </a:solidFill>
              </a:rPr>
              <a:t>È necessario </a:t>
            </a:r>
            <a:r>
              <a:rPr lang="it-IT" sz="1800" dirty="0" smtClean="0">
                <a:solidFill>
                  <a:schemeClr val="tx1"/>
                </a:solidFill>
              </a:rPr>
              <a:t>anche e soprattutto partire dal basso, agire a livello di comunità, cercando di fornire un'educazione accessibile e di qualità a tutti i bambini e le bambine, sensibilizzando genitori, insegnanti, </a:t>
            </a:r>
            <a:r>
              <a:rPr lang="it-IT" sz="1800" dirty="0" err="1" smtClean="0">
                <a:solidFill>
                  <a:schemeClr val="tx1"/>
                </a:solidFill>
              </a:rPr>
              <a:t>stakeholders</a:t>
            </a:r>
            <a:r>
              <a:rPr lang="it-IT" sz="1800" dirty="0" smtClean="0">
                <a:solidFill>
                  <a:schemeClr val="tx1"/>
                </a:solidFill>
              </a:rPr>
              <a:t> e istituzioni sull'importanza dell'educazione, rompendo stereotipi diffusi e combattendo tradizioni e norme che non tutelano i diritti di bambini, bambine e adolescenti.</a:t>
            </a:r>
            <a:endParaRPr lang="it-IT" sz="1800" dirty="0">
              <a:solidFill>
                <a:schemeClr val="tx1"/>
              </a:solidFill>
            </a:endParaRPr>
          </a:p>
        </p:txBody>
      </p:sp>
      <p:sp>
        <p:nvSpPr>
          <p:cNvPr id="5" name="Segnaposto data 4"/>
          <p:cNvSpPr>
            <a:spLocks noGrp="1"/>
          </p:cNvSpPr>
          <p:nvPr>
            <p:ph type="dt" sz="half" idx="10"/>
          </p:nvPr>
        </p:nvSpPr>
        <p:spPr/>
        <p:txBody>
          <a:bodyPr/>
          <a:lstStyle/>
          <a:p>
            <a:fld id="{EE41D29E-A502-423E-AAD4-E865377F5546}" type="datetime1">
              <a:rPr lang="it-IT" smtClean="0"/>
              <a:t>22/11/2019</a:t>
            </a:fld>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13</a:t>
            </a:fld>
            <a:endParaRPr lang="it-IT"/>
          </a:p>
        </p:txBody>
      </p:sp>
      <p:sp>
        <p:nvSpPr>
          <p:cNvPr id="7" name="CasellaDiTesto 6"/>
          <p:cNvSpPr txBox="1"/>
          <p:nvPr/>
        </p:nvSpPr>
        <p:spPr>
          <a:xfrm>
            <a:off x="971600" y="1628800"/>
            <a:ext cx="7200800" cy="369332"/>
          </a:xfrm>
          <a:prstGeom prst="rect">
            <a:avLst/>
          </a:prstGeom>
          <a:noFill/>
        </p:spPr>
        <p:txBody>
          <a:bodyPr wrap="square" rtlCol="0">
            <a:spAutoFit/>
          </a:bodyPr>
          <a:lstStyle/>
          <a:p>
            <a:pPr algn="ctr"/>
            <a:r>
              <a:rPr lang="it-IT" b="1" dirty="0" smtClean="0">
                <a:solidFill>
                  <a:srgbClr val="0070C0"/>
                </a:solidFill>
              </a:rPr>
              <a:t>Non bastano Trattati e Convenzioni</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1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152128"/>
          </a:xfrm>
          <a:solidFill>
            <a:srgbClr val="FFFF00"/>
          </a:solidFill>
          <a:ln w="25400">
            <a:solidFill>
              <a:schemeClr val="accent1"/>
            </a:solidFill>
          </a:ln>
        </p:spPr>
        <p:txBody>
          <a:bodyPr>
            <a:normAutofit fontScale="90000"/>
          </a:bodyPr>
          <a:lstStyle/>
          <a:p>
            <a:r>
              <a:rPr lang="it-IT" sz="5300" b="1" dirty="0">
                <a:solidFill>
                  <a:srgbClr val="FF0000"/>
                </a:solidFill>
              </a:rPr>
              <a:t>Lavoro minorile: </a:t>
            </a:r>
            <a:r>
              <a:rPr lang="it-IT" b="1" dirty="0" smtClean="0">
                <a:solidFill>
                  <a:srgbClr val="FF0000"/>
                </a:solidFill>
              </a:rPr>
              <a:t/>
            </a:r>
            <a:br>
              <a:rPr lang="it-IT" b="1" dirty="0" smtClean="0">
                <a:solidFill>
                  <a:srgbClr val="FF0000"/>
                </a:solidFill>
              </a:rPr>
            </a:br>
            <a:r>
              <a:rPr lang="it-IT" sz="2700" b="1" dirty="0" smtClean="0">
                <a:solidFill>
                  <a:srgbClr val="FF0000"/>
                </a:solidFill>
              </a:rPr>
              <a:t>negate </a:t>
            </a:r>
            <a:r>
              <a:rPr lang="it-IT" sz="2700" b="1" dirty="0">
                <a:solidFill>
                  <a:srgbClr val="FF0000"/>
                </a:solidFill>
              </a:rPr>
              <a:t>infanzia e istruzione a milioni di bambini nel </a:t>
            </a:r>
            <a:r>
              <a:rPr lang="it-IT" sz="2700" b="1" dirty="0" smtClean="0">
                <a:solidFill>
                  <a:srgbClr val="FF0000"/>
                </a:solidFill>
              </a:rPr>
              <a:t>mondo</a:t>
            </a:r>
            <a:endParaRPr lang="it-IT" b="1" dirty="0">
              <a:solidFill>
                <a:srgbClr val="FF0000"/>
              </a:solidFill>
            </a:endParaRPr>
          </a:p>
        </p:txBody>
      </p:sp>
      <p:sp>
        <p:nvSpPr>
          <p:cNvPr id="3" name="Sottotitolo 2"/>
          <p:cNvSpPr>
            <a:spLocks noGrp="1"/>
          </p:cNvSpPr>
          <p:nvPr>
            <p:ph type="subTitle" idx="1"/>
          </p:nvPr>
        </p:nvSpPr>
        <p:spPr>
          <a:xfrm>
            <a:off x="251520" y="2276872"/>
            <a:ext cx="8640960" cy="4032448"/>
          </a:xfrm>
          <a:solidFill>
            <a:schemeClr val="tx2">
              <a:lumMod val="20000"/>
              <a:lumOff val="80000"/>
            </a:schemeClr>
          </a:solidFill>
          <a:ln w="25400">
            <a:solidFill>
              <a:schemeClr val="accent1"/>
            </a:solidFill>
          </a:ln>
        </p:spPr>
        <p:txBody>
          <a:bodyPr>
            <a:normAutofit/>
          </a:bodyPr>
          <a:lstStyle/>
          <a:p>
            <a:pPr algn="just"/>
            <a:r>
              <a:rPr lang="it-IT" sz="1800" b="1" dirty="0">
                <a:solidFill>
                  <a:srgbClr val="FF0000"/>
                </a:solidFill>
              </a:rPr>
              <a:t>Sradicare ogni forma di lavoro minorile entro il 2025</a:t>
            </a:r>
            <a:r>
              <a:rPr lang="it-IT" sz="1800" dirty="0">
                <a:solidFill>
                  <a:schemeClr val="tx1"/>
                </a:solidFill>
              </a:rPr>
              <a:t>, è uno degli obiettivi fissati dall’Agenda per lo Sviluppo Sostenibile delle Nazioni Unite ma, se non si farà qualcosa di più, in quella data vi saranno ancora 121 milioni di minori vittime di sfruttamento lavorativo. </a:t>
            </a:r>
            <a:endParaRPr lang="it-IT" sz="1800" dirty="0" smtClean="0">
              <a:solidFill>
                <a:schemeClr val="tx1"/>
              </a:solidFill>
            </a:endParaRPr>
          </a:p>
          <a:p>
            <a:pPr algn="just"/>
            <a:endParaRPr lang="it-IT" sz="1800" b="1" dirty="0" smtClean="0">
              <a:solidFill>
                <a:srgbClr val="FF0000"/>
              </a:solidFill>
            </a:endParaRPr>
          </a:p>
          <a:p>
            <a:pPr algn="just"/>
            <a:r>
              <a:rPr lang="it-IT" sz="1800" b="1" dirty="0" smtClean="0">
                <a:solidFill>
                  <a:srgbClr val="FF0000"/>
                </a:solidFill>
              </a:rPr>
              <a:t>L’Unicef </a:t>
            </a:r>
            <a:r>
              <a:rPr lang="it-IT" sz="1800" b="1" dirty="0">
                <a:solidFill>
                  <a:srgbClr val="FF0000"/>
                </a:solidFill>
              </a:rPr>
              <a:t>ad esempio sostiene </a:t>
            </a:r>
            <a:r>
              <a:rPr lang="it-IT" sz="1800" dirty="0">
                <a:solidFill>
                  <a:schemeClr val="tx1"/>
                </a:solidFill>
              </a:rPr>
              <a:t>che “fra il 2008 e il 2012, il lavoro minorile è diminuito solo dell’1% e i progressi nella riduzione del lavoro delle ragazze sono stati il 50% in meno di quelli per i ragazzi”. </a:t>
            </a:r>
            <a:endParaRPr lang="it-IT" sz="1800" dirty="0" smtClean="0">
              <a:solidFill>
                <a:schemeClr val="tx1"/>
              </a:solidFill>
            </a:endParaRPr>
          </a:p>
          <a:p>
            <a:pPr algn="just"/>
            <a:endParaRPr lang="it-IT" sz="1800" b="1" dirty="0" smtClean="0">
              <a:solidFill>
                <a:srgbClr val="FF0000"/>
              </a:solidFill>
            </a:endParaRPr>
          </a:p>
          <a:p>
            <a:pPr algn="just"/>
            <a:r>
              <a:rPr lang="it-IT" sz="1800" b="1" dirty="0" smtClean="0">
                <a:solidFill>
                  <a:srgbClr val="FF0000"/>
                </a:solidFill>
              </a:rPr>
              <a:t>Qualche </a:t>
            </a:r>
            <a:r>
              <a:rPr lang="it-IT" sz="1800" b="1" dirty="0">
                <a:solidFill>
                  <a:srgbClr val="FF0000"/>
                </a:solidFill>
              </a:rPr>
              <a:t>passo avanti comunque è stato fatto</a:t>
            </a:r>
            <a:r>
              <a:rPr lang="it-IT" sz="1800" dirty="0">
                <a:solidFill>
                  <a:schemeClr val="tx1"/>
                </a:solidFill>
              </a:rPr>
              <a:t>: per esempio, in India, fa sapere l’Unicef, 12 Stati hanno sviluppato, con il supporto dell’organizzazione, un piano d’azione contro il lavoro minorile e 8 hanno aumentato i loro programmi per prevenire e porre fine a questa pratica, mentre </a:t>
            </a:r>
            <a:r>
              <a:rPr lang="it-IT" sz="1800" dirty="0" err="1">
                <a:solidFill>
                  <a:schemeClr val="tx1"/>
                </a:solidFill>
              </a:rPr>
              <a:t>Save</a:t>
            </a:r>
            <a:r>
              <a:rPr lang="it-IT" sz="1800" dirty="0">
                <a:solidFill>
                  <a:schemeClr val="tx1"/>
                </a:solidFill>
              </a:rPr>
              <a:t> the </a:t>
            </a:r>
            <a:r>
              <a:rPr lang="it-IT" sz="1800" dirty="0" err="1">
                <a:solidFill>
                  <a:schemeClr val="tx1"/>
                </a:solidFill>
              </a:rPr>
              <a:t>Children</a:t>
            </a:r>
            <a:r>
              <a:rPr lang="it-IT" sz="1800" dirty="0">
                <a:solidFill>
                  <a:schemeClr val="tx1"/>
                </a:solidFill>
              </a:rPr>
              <a:t> cita l’esempio positivo di Cambogia e Vietnam.</a:t>
            </a:r>
          </a:p>
        </p:txBody>
      </p:sp>
      <p:sp>
        <p:nvSpPr>
          <p:cNvPr id="5" name="Segnaposto data 4"/>
          <p:cNvSpPr>
            <a:spLocks noGrp="1"/>
          </p:cNvSpPr>
          <p:nvPr>
            <p:ph type="dt" sz="half" idx="10"/>
          </p:nvPr>
        </p:nvSpPr>
        <p:spPr/>
        <p:txBody>
          <a:bodyPr/>
          <a:lstStyle/>
          <a:p>
            <a:fld id="{D1F9EDFA-9236-41A4-98A2-BC0118F85179}" type="datetime1">
              <a:rPr lang="it-IT" smtClean="0"/>
              <a:t>22/11/2019</a:t>
            </a:fld>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14</a:t>
            </a:fld>
            <a:endParaRPr lang="it-IT"/>
          </a:p>
        </p:txBody>
      </p:sp>
      <p:sp>
        <p:nvSpPr>
          <p:cNvPr id="7" name="CasellaDiTesto 6"/>
          <p:cNvSpPr txBox="1"/>
          <p:nvPr/>
        </p:nvSpPr>
        <p:spPr>
          <a:xfrm>
            <a:off x="971600" y="1628800"/>
            <a:ext cx="7200800" cy="369332"/>
          </a:xfrm>
          <a:prstGeom prst="rect">
            <a:avLst/>
          </a:prstGeom>
          <a:noFill/>
        </p:spPr>
        <p:txBody>
          <a:bodyPr wrap="square" rtlCol="0">
            <a:spAutoFit/>
          </a:bodyPr>
          <a:lstStyle/>
          <a:p>
            <a:pPr algn="ctr"/>
            <a:r>
              <a:rPr lang="it-IT" b="1" dirty="0">
                <a:solidFill>
                  <a:srgbClr val="0070C0"/>
                </a:solidFill>
              </a:rPr>
              <a:t>Qualche piccolo progresso nella riduzione del lavoro minorile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152128"/>
          </a:xfrm>
          <a:solidFill>
            <a:srgbClr val="FFFF00"/>
          </a:solidFill>
          <a:ln w="25400">
            <a:solidFill>
              <a:schemeClr val="accent1"/>
            </a:solidFill>
          </a:ln>
        </p:spPr>
        <p:txBody>
          <a:bodyPr>
            <a:normAutofit fontScale="90000"/>
          </a:bodyPr>
          <a:lstStyle/>
          <a:p>
            <a:r>
              <a:rPr lang="it-IT" sz="5300" b="1" dirty="0">
                <a:solidFill>
                  <a:srgbClr val="FF0000"/>
                </a:solidFill>
              </a:rPr>
              <a:t>Lavoro minorile: </a:t>
            </a:r>
            <a:r>
              <a:rPr lang="it-IT" b="1" dirty="0" smtClean="0">
                <a:solidFill>
                  <a:srgbClr val="FF0000"/>
                </a:solidFill>
              </a:rPr>
              <a:t/>
            </a:r>
            <a:br>
              <a:rPr lang="it-IT" b="1" dirty="0" smtClean="0">
                <a:solidFill>
                  <a:srgbClr val="FF0000"/>
                </a:solidFill>
              </a:rPr>
            </a:br>
            <a:r>
              <a:rPr lang="it-IT" sz="2700" b="1" dirty="0" smtClean="0">
                <a:solidFill>
                  <a:srgbClr val="FF0000"/>
                </a:solidFill>
              </a:rPr>
              <a:t>negate </a:t>
            </a:r>
            <a:r>
              <a:rPr lang="it-IT" sz="2700" b="1" dirty="0">
                <a:solidFill>
                  <a:srgbClr val="FF0000"/>
                </a:solidFill>
              </a:rPr>
              <a:t>infanzia e istruzione a milioni di bambini nel </a:t>
            </a:r>
            <a:r>
              <a:rPr lang="it-IT" sz="2700" b="1" dirty="0" smtClean="0">
                <a:solidFill>
                  <a:srgbClr val="FF0000"/>
                </a:solidFill>
              </a:rPr>
              <a:t>mondo</a:t>
            </a:r>
            <a:endParaRPr lang="it-IT" b="1" dirty="0">
              <a:solidFill>
                <a:srgbClr val="FF0000"/>
              </a:solidFill>
            </a:endParaRPr>
          </a:p>
        </p:txBody>
      </p:sp>
      <p:sp>
        <p:nvSpPr>
          <p:cNvPr id="3" name="Sottotitolo 2"/>
          <p:cNvSpPr>
            <a:spLocks noGrp="1"/>
          </p:cNvSpPr>
          <p:nvPr>
            <p:ph type="subTitle" idx="1"/>
          </p:nvPr>
        </p:nvSpPr>
        <p:spPr>
          <a:xfrm>
            <a:off x="251520" y="2132856"/>
            <a:ext cx="8640960" cy="1512168"/>
          </a:xfrm>
          <a:solidFill>
            <a:schemeClr val="tx2">
              <a:lumMod val="20000"/>
              <a:lumOff val="80000"/>
            </a:schemeClr>
          </a:solidFill>
          <a:ln w="25400">
            <a:solidFill>
              <a:schemeClr val="accent1"/>
            </a:solidFill>
          </a:ln>
        </p:spPr>
        <p:txBody>
          <a:bodyPr>
            <a:normAutofit lnSpcReduction="10000"/>
          </a:bodyPr>
          <a:lstStyle/>
          <a:p>
            <a:pPr algn="just"/>
            <a:r>
              <a:rPr lang="it-IT" sz="1800" b="1" dirty="0">
                <a:solidFill>
                  <a:srgbClr val="FF0000"/>
                </a:solidFill>
              </a:rPr>
              <a:t>Secondo Filippo Ungaro</a:t>
            </a:r>
            <a:r>
              <a:rPr lang="it-IT" sz="1800" dirty="0">
                <a:solidFill>
                  <a:schemeClr val="tx1"/>
                </a:solidFill>
              </a:rPr>
              <a:t>, portavoce di </a:t>
            </a:r>
            <a:r>
              <a:rPr lang="it-IT" sz="1800" b="1" dirty="0" err="1">
                <a:solidFill>
                  <a:schemeClr val="tx1"/>
                </a:solidFill>
              </a:rPr>
              <a:t>Save</a:t>
            </a:r>
            <a:r>
              <a:rPr lang="it-IT" sz="1800" b="1" dirty="0">
                <a:solidFill>
                  <a:schemeClr val="tx1"/>
                </a:solidFill>
              </a:rPr>
              <a:t> the </a:t>
            </a:r>
            <a:r>
              <a:rPr lang="it-IT" sz="1800" b="1" dirty="0" err="1">
                <a:solidFill>
                  <a:schemeClr val="tx1"/>
                </a:solidFill>
              </a:rPr>
              <a:t>Children</a:t>
            </a:r>
            <a:r>
              <a:rPr lang="it-IT" sz="1800" b="1" dirty="0">
                <a:solidFill>
                  <a:schemeClr val="tx1"/>
                </a:solidFill>
              </a:rPr>
              <a:t> </a:t>
            </a:r>
            <a:r>
              <a:rPr lang="it-IT" sz="1800" dirty="0">
                <a:solidFill>
                  <a:schemeClr val="tx1"/>
                </a:solidFill>
              </a:rPr>
              <a:t>aumentare l’accesso all’istruzione e rafforzare le strategie di riduzione della povertà, sono le due misure che possono favorire la riduzione e l’eliminazione del lavoro minorile. </a:t>
            </a:r>
            <a:endParaRPr lang="it-IT" sz="1800" dirty="0" smtClean="0">
              <a:solidFill>
                <a:schemeClr val="tx1"/>
              </a:solidFill>
            </a:endParaRPr>
          </a:p>
          <a:p>
            <a:pPr algn="just"/>
            <a:r>
              <a:rPr lang="it-IT" sz="1800" b="1" dirty="0" smtClean="0">
                <a:solidFill>
                  <a:srgbClr val="FF0000"/>
                </a:solidFill>
              </a:rPr>
              <a:t>Fondamentale</a:t>
            </a:r>
            <a:r>
              <a:rPr lang="it-IT" sz="1800" dirty="0" smtClean="0">
                <a:solidFill>
                  <a:schemeClr val="tx1"/>
                </a:solidFill>
              </a:rPr>
              <a:t> </a:t>
            </a:r>
            <a:r>
              <a:rPr lang="it-IT" sz="1800" b="1" dirty="0">
                <a:solidFill>
                  <a:srgbClr val="FF0000"/>
                </a:solidFill>
              </a:rPr>
              <a:t>poi rendere i bambini visibili </a:t>
            </a:r>
            <a:r>
              <a:rPr lang="it-IT" sz="1800" dirty="0">
                <a:solidFill>
                  <a:schemeClr val="tx1"/>
                </a:solidFill>
              </a:rPr>
              <a:t>investendo nella raccolta dei dati relativi ad un fenomeno ancora troppo diffuso, come afferma </a:t>
            </a:r>
            <a:r>
              <a:rPr lang="it-IT" sz="1800" dirty="0" smtClean="0">
                <a:solidFill>
                  <a:schemeClr val="tx1"/>
                </a:solidFill>
              </a:rPr>
              <a:t>lo </a:t>
            </a:r>
            <a:r>
              <a:rPr lang="it-IT" sz="1800" dirty="0">
                <a:solidFill>
                  <a:schemeClr val="tx1"/>
                </a:solidFill>
              </a:rPr>
              <a:t>stesso </a:t>
            </a:r>
            <a:r>
              <a:rPr lang="it-IT" sz="1800" dirty="0" smtClean="0">
                <a:solidFill>
                  <a:schemeClr val="tx1"/>
                </a:solidFill>
              </a:rPr>
              <a:t>Ungaro.</a:t>
            </a:r>
            <a:endParaRPr lang="it-IT" sz="1800" dirty="0">
              <a:solidFill>
                <a:schemeClr val="tx1"/>
              </a:solidFill>
            </a:endParaRPr>
          </a:p>
        </p:txBody>
      </p:sp>
      <p:sp>
        <p:nvSpPr>
          <p:cNvPr id="5" name="Segnaposto data 4"/>
          <p:cNvSpPr>
            <a:spLocks noGrp="1"/>
          </p:cNvSpPr>
          <p:nvPr>
            <p:ph type="dt" sz="half" idx="10"/>
          </p:nvPr>
        </p:nvSpPr>
        <p:spPr/>
        <p:txBody>
          <a:bodyPr/>
          <a:lstStyle/>
          <a:p>
            <a:fld id="{4ADFFE7A-C6C4-47CE-B4E5-FFB96A1F7675}" type="datetime1">
              <a:rPr lang="it-IT" smtClean="0"/>
              <a:t>22/11/2019</a:t>
            </a:fld>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15</a:t>
            </a:fld>
            <a:endParaRPr lang="it-IT"/>
          </a:p>
        </p:txBody>
      </p:sp>
      <p:sp>
        <p:nvSpPr>
          <p:cNvPr id="7" name="CasellaDiTesto 6"/>
          <p:cNvSpPr txBox="1"/>
          <p:nvPr/>
        </p:nvSpPr>
        <p:spPr>
          <a:xfrm>
            <a:off x="971600" y="1628800"/>
            <a:ext cx="7200800" cy="369332"/>
          </a:xfrm>
          <a:prstGeom prst="rect">
            <a:avLst/>
          </a:prstGeom>
          <a:noFill/>
        </p:spPr>
        <p:txBody>
          <a:bodyPr wrap="square" rtlCol="0">
            <a:spAutoFit/>
          </a:bodyPr>
          <a:lstStyle/>
          <a:p>
            <a:pPr algn="ctr"/>
            <a:r>
              <a:rPr lang="it-IT" b="1" dirty="0">
                <a:solidFill>
                  <a:srgbClr val="0070C0"/>
                </a:solidFill>
              </a:rPr>
              <a:t>Lotta alla povertà e scolarizzazione contro lo sfruttamento</a:t>
            </a:r>
            <a:r>
              <a:rPr lang="it-IT" dirty="0"/>
              <a:t> </a:t>
            </a:r>
          </a:p>
        </p:txBody>
      </p:sp>
      <p:pic>
        <p:nvPicPr>
          <p:cNvPr id="11266" name="Picture 2" descr="C:\Users\Master\Desktop\Ultimi lavori\foto\p28.jpg"/>
          <p:cNvPicPr>
            <a:picLocks noChangeAspect="1" noChangeArrowheads="1"/>
          </p:cNvPicPr>
          <p:nvPr/>
        </p:nvPicPr>
        <p:blipFill>
          <a:blip r:embed="rId2" cstate="print"/>
          <a:srcRect/>
          <a:stretch>
            <a:fillRect/>
          </a:stretch>
        </p:blipFill>
        <p:spPr bwMode="auto">
          <a:xfrm>
            <a:off x="2843808" y="3717032"/>
            <a:ext cx="3456384" cy="2970777"/>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3" presetClass="entr" presetSubtype="0" fill="hold" nodeType="clickEffect">
                                  <p:stCondLst>
                                    <p:cond delay="0"/>
                                  </p:stCondLst>
                                  <p:childTnLst>
                                    <p:set>
                                      <p:cBhvr>
                                        <p:cTn id="13" dur="1" fill="hold">
                                          <p:stCondLst>
                                            <p:cond delay="0"/>
                                          </p:stCondLst>
                                        </p:cTn>
                                        <p:tgtEl>
                                          <p:spTgt spid="11266"/>
                                        </p:tgtEl>
                                        <p:attrNameLst>
                                          <p:attrName>style.visibility</p:attrName>
                                        </p:attrNameLst>
                                      </p:cBhvr>
                                      <p:to>
                                        <p:strVal val="visible"/>
                                      </p:to>
                                    </p:set>
                                    <p:animEffect transition="in" filter="fade">
                                      <p:cBhvr>
                                        <p:cTn id="14" dur="100"/>
                                        <p:tgtEl>
                                          <p:spTgt spid="11266"/>
                                        </p:tgtEl>
                                      </p:cBhvr>
                                    </p:animEffect>
                                    <p:anim calcmode="lin" valueType="num">
                                      <p:cBhvr>
                                        <p:cTn id="15" dur="400" fill="hold"/>
                                        <p:tgtEl>
                                          <p:spTgt spid="11266"/>
                                        </p:tgtEl>
                                        <p:attrNameLst>
                                          <p:attrName>ppt_x</p:attrName>
                                        </p:attrNameLst>
                                      </p:cBhvr>
                                      <p:tavLst>
                                        <p:tav tm="0">
                                          <p:val>
                                            <p:strVal val="#ppt_x"/>
                                          </p:val>
                                        </p:tav>
                                        <p:tav tm="100000">
                                          <p:val>
                                            <p:strVal val="#ppt_x"/>
                                          </p:val>
                                        </p:tav>
                                      </p:tavLst>
                                    </p:anim>
                                    <p:anim calcmode="lin" valueType="num">
                                      <p:cBhvr>
                                        <p:cTn id="16" dur="400" fill="hold"/>
                                        <p:tgtEl>
                                          <p:spTgt spid="11266"/>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1126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1126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fade">
                                      <p:cBhvr>
                                        <p:cTn id="23" dur="1000"/>
                                        <p:tgtEl>
                                          <p:spTgt spid="3">
                                            <p:txEl>
                                              <p:pRg st="0" end="0"/>
                                            </p:txEl>
                                          </p:spTgt>
                                        </p:tgtEl>
                                      </p:cBhvr>
                                    </p:animEffect>
                                    <p:anim calcmode="lin" valueType="num">
                                      <p:cBhvr>
                                        <p:cTn id="2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fade">
                                      <p:cBhvr>
                                        <p:cTn id="30" dur="1000"/>
                                        <p:tgtEl>
                                          <p:spTgt spid="3">
                                            <p:txEl>
                                              <p:pRg st="1" end="1"/>
                                            </p:txEl>
                                          </p:spTgt>
                                        </p:tgtEl>
                                      </p:cBhvr>
                                    </p:animEffect>
                                    <p:anim calcmode="lin" valueType="num">
                                      <p:cBhvr>
                                        <p:cTn id="3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152128"/>
          </a:xfrm>
          <a:solidFill>
            <a:srgbClr val="FFFF00"/>
          </a:solidFill>
          <a:ln w="25400">
            <a:solidFill>
              <a:schemeClr val="accent1"/>
            </a:solidFill>
          </a:ln>
        </p:spPr>
        <p:txBody>
          <a:bodyPr>
            <a:normAutofit fontScale="90000"/>
          </a:bodyPr>
          <a:lstStyle/>
          <a:p>
            <a:r>
              <a:rPr lang="it-IT" sz="5300" b="1" dirty="0">
                <a:solidFill>
                  <a:srgbClr val="FF0000"/>
                </a:solidFill>
              </a:rPr>
              <a:t>Lavoro minorile: </a:t>
            </a:r>
            <a:r>
              <a:rPr lang="it-IT" b="1" dirty="0" smtClean="0">
                <a:solidFill>
                  <a:srgbClr val="FF0000"/>
                </a:solidFill>
              </a:rPr>
              <a:t/>
            </a:r>
            <a:br>
              <a:rPr lang="it-IT" b="1" dirty="0" smtClean="0">
                <a:solidFill>
                  <a:srgbClr val="FF0000"/>
                </a:solidFill>
              </a:rPr>
            </a:br>
            <a:r>
              <a:rPr lang="it-IT" sz="2700" b="1" dirty="0" smtClean="0">
                <a:solidFill>
                  <a:srgbClr val="FF0000"/>
                </a:solidFill>
              </a:rPr>
              <a:t>negate </a:t>
            </a:r>
            <a:r>
              <a:rPr lang="it-IT" sz="2700" b="1" dirty="0">
                <a:solidFill>
                  <a:srgbClr val="FF0000"/>
                </a:solidFill>
              </a:rPr>
              <a:t>infanzia e istruzione a milioni di bambini nel </a:t>
            </a:r>
            <a:r>
              <a:rPr lang="it-IT" sz="2700" b="1" dirty="0" smtClean="0">
                <a:solidFill>
                  <a:srgbClr val="FF0000"/>
                </a:solidFill>
              </a:rPr>
              <a:t>mondo</a:t>
            </a:r>
            <a:endParaRPr lang="it-IT" b="1" dirty="0">
              <a:solidFill>
                <a:srgbClr val="FF0000"/>
              </a:solidFill>
            </a:endParaRPr>
          </a:p>
        </p:txBody>
      </p:sp>
      <p:sp>
        <p:nvSpPr>
          <p:cNvPr id="3" name="Sottotitolo 2"/>
          <p:cNvSpPr>
            <a:spLocks noGrp="1"/>
          </p:cNvSpPr>
          <p:nvPr>
            <p:ph type="subTitle" idx="1"/>
          </p:nvPr>
        </p:nvSpPr>
        <p:spPr>
          <a:xfrm>
            <a:off x="251520" y="2060848"/>
            <a:ext cx="8640960" cy="3096344"/>
          </a:xfrm>
          <a:solidFill>
            <a:schemeClr val="tx2">
              <a:lumMod val="20000"/>
              <a:lumOff val="80000"/>
            </a:schemeClr>
          </a:solidFill>
          <a:ln w="25400">
            <a:solidFill>
              <a:schemeClr val="accent1"/>
            </a:solidFill>
          </a:ln>
        </p:spPr>
        <p:txBody>
          <a:bodyPr>
            <a:normAutofit/>
          </a:bodyPr>
          <a:lstStyle/>
          <a:p>
            <a:pPr algn="just"/>
            <a:r>
              <a:rPr lang="it-IT" sz="1800" b="1" dirty="0" smtClean="0">
                <a:solidFill>
                  <a:srgbClr val="FF0000"/>
                </a:solidFill>
              </a:rPr>
              <a:t>Dobbiamo </a:t>
            </a:r>
            <a:r>
              <a:rPr lang="it-IT" sz="1800" b="1" dirty="0">
                <a:solidFill>
                  <a:srgbClr val="FF0000"/>
                </a:solidFill>
              </a:rPr>
              <a:t>partire da un dato di fatto: </a:t>
            </a:r>
            <a:r>
              <a:rPr lang="it-IT" sz="1800" dirty="0">
                <a:solidFill>
                  <a:schemeClr val="tx1"/>
                </a:solidFill>
              </a:rPr>
              <a:t>nel Duemila il lavoro minorile coinvolgeva </a:t>
            </a:r>
            <a:r>
              <a:rPr lang="it-IT" sz="1800" b="1" dirty="0">
                <a:solidFill>
                  <a:schemeClr val="tx1"/>
                </a:solidFill>
              </a:rPr>
              <a:t>246 milioni tra bambini e bambine, quindi 94 milioni in più rispetto alla situazione attuale</a:t>
            </a:r>
            <a:r>
              <a:rPr lang="it-IT" sz="1800" dirty="0" smtClean="0">
                <a:solidFill>
                  <a:schemeClr val="tx1"/>
                </a:solidFill>
              </a:rPr>
              <a:t>.</a:t>
            </a:r>
          </a:p>
          <a:p>
            <a:pPr algn="just"/>
            <a:r>
              <a:rPr lang="it-IT" sz="1800" b="1" dirty="0" smtClean="0">
                <a:solidFill>
                  <a:srgbClr val="FF0000"/>
                </a:solidFill>
              </a:rPr>
              <a:t>Dei </a:t>
            </a:r>
            <a:r>
              <a:rPr lang="it-IT" sz="1800" b="1" dirty="0">
                <a:solidFill>
                  <a:srgbClr val="FF0000"/>
                </a:solidFill>
              </a:rPr>
              <a:t>miglioramenti sono stati fatti</a:t>
            </a:r>
            <a:r>
              <a:rPr lang="it-IT" sz="1800" dirty="0">
                <a:solidFill>
                  <a:schemeClr val="tx1"/>
                </a:solidFill>
              </a:rPr>
              <a:t>, e quando gli Stati, la comunità internazionale decidono di fare degli investimenti mirati, quando c’è una volontà politica per affrontare il problema, spesso vengono trovate delle soluzioni molto importanti. </a:t>
            </a:r>
            <a:endParaRPr lang="it-IT" sz="1800" dirty="0" smtClean="0">
              <a:solidFill>
                <a:schemeClr val="tx1"/>
              </a:solidFill>
            </a:endParaRPr>
          </a:p>
          <a:p>
            <a:pPr algn="just"/>
            <a:r>
              <a:rPr lang="it-IT" sz="1800" b="1" dirty="0" smtClean="0">
                <a:solidFill>
                  <a:srgbClr val="FF0000"/>
                </a:solidFill>
              </a:rPr>
              <a:t>Ci </a:t>
            </a:r>
            <a:r>
              <a:rPr lang="it-IT" sz="1800" b="1" dirty="0">
                <a:solidFill>
                  <a:srgbClr val="FF0000"/>
                </a:solidFill>
              </a:rPr>
              <a:t>sono dei Paesi che hanno fatto dei giganteschi passi in </a:t>
            </a:r>
            <a:r>
              <a:rPr lang="it-IT" sz="1800" b="1" dirty="0" smtClean="0">
                <a:solidFill>
                  <a:srgbClr val="FF0000"/>
                </a:solidFill>
              </a:rPr>
              <a:t>avanti</a:t>
            </a:r>
            <a:r>
              <a:rPr lang="it-IT" sz="1800" dirty="0" smtClean="0">
                <a:solidFill>
                  <a:schemeClr val="tx1"/>
                </a:solidFill>
              </a:rPr>
              <a:t>: </a:t>
            </a:r>
            <a:r>
              <a:rPr lang="it-IT" sz="1800" dirty="0">
                <a:solidFill>
                  <a:schemeClr val="tx1"/>
                </a:solidFill>
              </a:rPr>
              <a:t>la </a:t>
            </a:r>
            <a:r>
              <a:rPr lang="it-IT" sz="1800" b="1" dirty="0">
                <a:solidFill>
                  <a:schemeClr val="tx1"/>
                </a:solidFill>
              </a:rPr>
              <a:t>Cambogia</a:t>
            </a:r>
            <a:r>
              <a:rPr lang="it-IT" sz="1800" dirty="0">
                <a:solidFill>
                  <a:schemeClr val="tx1"/>
                </a:solidFill>
              </a:rPr>
              <a:t>, il </a:t>
            </a:r>
            <a:r>
              <a:rPr lang="it-IT" sz="1800" b="1" dirty="0">
                <a:solidFill>
                  <a:schemeClr val="tx1"/>
                </a:solidFill>
              </a:rPr>
              <a:t>Vietnam</a:t>
            </a:r>
            <a:r>
              <a:rPr lang="it-IT" sz="1800" dirty="0">
                <a:solidFill>
                  <a:schemeClr val="tx1"/>
                </a:solidFill>
              </a:rPr>
              <a:t>; hanno migliorato tantissimo questo tipo di problematica. Tuttavia, purtroppo, ancora oggi siamo ben lontani dall’eliminare il problema.</a:t>
            </a:r>
          </a:p>
          <a:p>
            <a:r>
              <a:rPr lang="it-IT" sz="2000" b="1" dirty="0">
                <a:solidFill>
                  <a:srgbClr val="FF0000"/>
                </a:solidFill>
              </a:rPr>
              <a:t>Quindi sono i Paesi, i governi, che devono mettere in atto misure, leggi, azioni di sostegno alle famiglie per eliminare o diminuire questo </a:t>
            </a:r>
            <a:r>
              <a:rPr lang="it-IT" sz="2000" b="1" dirty="0" smtClean="0">
                <a:solidFill>
                  <a:srgbClr val="FF0000"/>
                </a:solidFill>
              </a:rPr>
              <a:t>sfruttamento.</a:t>
            </a:r>
            <a:endParaRPr lang="it-IT" sz="2000" dirty="0">
              <a:solidFill>
                <a:srgbClr val="FF0000"/>
              </a:solidFill>
            </a:endParaRPr>
          </a:p>
        </p:txBody>
      </p:sp>
      <p:sp>
        <p:nvSpPr>
          <p:cNvPr id="5" name="Segnaposto data 4"/>
          <p:cNvSpPr>
            <a:spLocks noGrp="1"/>
          </p:cNvSpPr>
          <p:nvPr>
            <p:ph type="dt" sz="half" idx="10"/>
          </p:nvPr>
        </p:nvSpPr>
        <p:spPr/>
        <p:txBody>
          <a:bodyPr/>
          <a:lstStyle/>
          <a:p>
            <a:fld id="{A39D85C1-5551-4926-B732-2A4F150A9D58}" type="datetime1">
              <a:rPr lang="it-IT" smtClean="0"/>
              <a:t>22/11/2019</a:t>
            </a:fld>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16</a:t>
            </a:fld>
            <a:endParaRPr lang="it-IT"/>
          </a:p>
        </p:txBody>
      </p:sp>
      <p:sp>
        <p:nvSpPr>
          <p:cNvPr id="7" name="CasellaDiTesto 6"/>
          <p:cNvSpPr txBox="1"/>
          <p:nvPr/>
        </p:nvSpPr>
        <p:spPr>
          <a:xfrm>
            <a:off x="971600" y="1628800"/>
            <a:ext cx="7200800" cy="369332"/>
          </a:xfrm>
          <a:prstGeom prst="rect">
            <a:avLst/>
          </a:prstGeom>
          <a:noFill/>
        </p:spPr>
        <p:txBody>
          <a:bodyPr wrap="square" rtlCol="0">
            <a:spAutoFit/>
          </a:bodyPr>
          <a:lstStyle/>
          <a:p>
            <a:pPr algn="ctr"/>
            <a:r>
              <a:rPr lang="it-IT" b="1" dirty="0" smtClean="0">
                <a:solidFill>
                  <a:srgbClr val="0070C0"/>
                </a:solidFill>
              </a:rPr>
              <a:t>Dati incoraggianti ma c’è ancora tanto da fare</a:t>
            </a:r>
            <a:endParaRPr lang="it-IT" dirty="0"/>
          </a:p>
        </p:txBody>
      </p:sp>
      <p:pic>
        <p:nvPicPr>
          <p:cNvPr id="12290" name="Picture 2" descr="C:\Users\Master\Desktop\Ultimi lavori\foto\p48.jpg"/>
          <p:cNvPicPr>
            <a:picLocks noChangeAspect="1" noChangeArrowheads="1"/>
          </p:cNvPicPr>
          <p:nvPr/>
        </p:nvPicPr>
        <p:blipFill>
          <a:blip r:embed="rId2" cstate="print"/>
          <a:srcRect/>
          <a:stretch>
            <a:fillRect/>
          </a:stretch>
        </p:blipFill>
        <p:spPr bwMode="auto">
          <a:xfrm>
            <a:off x="3347864" y="5157192"/>
            <a:ext cx="2304256" cy="153337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3" presetClass="entr" presetSubtype="0" fill="hold" nodeType="clickEffect">
                                  <p:stCondLst>
                                    <p:cond delay="0"/>
                                  </p:stCondLst>
                                  <p:childTnLst>
                                    <p:set>
                                      <p:cBhvr>
                                        <p:cTn id="13" dur="1" fill="hold">
                                          <p:stCondLst>
                                            <p:cond delay="0"/>
                                          </p:stCondLst>
                                        </p:cTn>
                                        <p:tgtEl>
                                          <p:spTgt spid="12290"/>
                                        </p:tgtEl>
                                        <p:attrNameLst>
                                          <p:attrName>style.visibility</p:attrName>
                                        </p:attrNameLst>
                                      </p:cBhvr>
                                      <p:to>
                                        <p:strVal val="visible"/>
                                      </p:to>
                                    </p:set>
                                    <p:animEffect transition="in" filter="fade">
                                      <p:cBhvr>
                                        <p:cTn id="14" dur="100"/>
                                        <p:tgtEl>
                                          <p:spTgt spid="12290"/>
                                        </p:tgtEl>
                                      </p:cBhvr>
                                    </p:animEffect>
                                    <p:anim calcmode="lin" valueType="num">
                                      <p:cBhvr>
                                        <p:cTn id="15" dur="400" fill="hold"/>
                                        <p:tgtEl>
                                          <p:spTgt spid="12290"/>
                                        </p:tgtEl>
                                        <p:attrNameLst>
                                          <p:attrName>ppt_x</p:attrName>
                                        </p:attrNameLst>
                                      </p:cBhvr>
                                      <p:tavLst>
                                        <p:tav tm="0">
                                          <p:val>
                                            <p:strVal val="#ppt_x"/>
                                          </p:val>
                                        </p:tav>
                                        <p:tav tm="100000">
                                          <p:val>
                                            <p:strVal val="#ppt_x"/>
                                          </p:val>
                                        </p:tav>
                                      </p:tavLst>
                                    </p:anim>
                                    <p:anim calcmode="lin" valueType="num">
                                      <p:cBhvr>
                                        <p:cTn id="16" dur="400" fill="hold"/>
                                        <p:tgtEl>
                                          <p:spTgt spid="12290"/>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1229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1229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fade">
                                      <p:cBhvr>
                                        <p:cTn id="23" dur="1000"/>
                                        <p:tgtEl>
                                          <p:spTgt spid="3">
                                            <p:txEl>
                                              <p:pRg st="0" end="0"/>
                                            </p:txEl>
                                          </p:spTgt>
                                        </p:tgtEl>
                                      </p:cBhvr>
                                    </p:animEffect>
                                    <p:anim calcmode="lin" valueType="num">
                                      <p:cBhvr>
                                        <p:cTn id="2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fade">
                                      <p:cBhvr>
                                        <p:cTn id="30" dur="1000"/>
                                        <p:tgtEl>
                                          <p:spTgt spid="3">
                                            <p:txEl>
                                              <p:pRg st="1" end="1"/>
                                            </p:txEl>
                                          </p:spTgt>
                                        </p:tgtEl>
                                      </p:cBhvr>
                                    </p:animEffect>
                                    <p:anim calcmode="lin" valueType="num">
                                      <p:cBhvr>
                                        <p:cTn id="3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Effect transition="in" filter="fade">
                                      <p:cBhvr>
                                        <p:cTn id="37" dur="1000"/>
                                        <p:tgtEl>
                                          <p:spTgt spid="3">
                                            <p:txEl>
                                              <p:pRg st="2" end="2"/>
                                            </p:txEl>
                                          </p:spTgt>
                                        </p:tgtEl>
                                      </p:cBhvr>
                                    </p:animEffect>
                                    <p:anim calcmode="lin" valueType="num">
                                      <p:cBhvr>
                                        <p:cTn id="3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Effect transition="in" filter="fade">
                                      <p:cBhvr>
                                        <p:cTn id="44" dur="1000"/>
                                        <p:tgtEl>
                                          <p:spTgt spid="3">
                                            <p:txEl>
                                              <p:pRg st="3" end="3"/>
                                            </p:txEl>
                                          </p:spTgt>
                                        </p:tgtEl>
                                      </p:cBhvr>
                                    </p:animEffect>
                                    <p:anim calcmode="lin" valueType="num">
                                      <p:cBhvr>
                                        <p:cTn id="4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152128"/>
          </a:xfrm>
          <a:solidFill>
            <a:srgbClr val="FFFF00"/>
          </a:solidFill>
          <a:ln w="25400">
            <a:solidFill>
              <a:schemeClr val="accent1"/>
            </a:solidFill>
          </a:ln>
        </p:spPr>
        <p:txBody>
          <a:bodyPr>
            <a:normAutofit fontScale="90000"/>
          </a:bodyPr>
          <a:lstStyle/>
          <a:p>
            <a:r>
              <a:rPr lang="it-IT" sz="5300" b="1" dirty="0">
                <a:solidFill>
                  <a:srgbClr val="FF0000"/>
                </a:solidFill>
              </a:rPr>
              <a:t>Lavoro minorile: </a:t>
            </a:r>
            <a:r>
              <a:rPr lang="it-IT" b="1" dirty="0" smtClean="0">
                <a:solidFill>
                  <a:srgbClr val="FF0000"/>
                </a:solidFill>
              </a:rPr>
              <a:t/>
            </a:r>
            <a:br>
              <a:rPr lang="it-IT" b="1" dirty="0" smtClean="0">
                <a:solidFill>
                  <a:srgbClr val="FF0000"/>
                </a:solidFill>
              </a:rPr>
            </a:br>
            <a:r>
              <a:rPr lang="it-IT" sz="2700" b="1" dirty="0" smtClean="0">
                <a:solidFill>
                  <a:srgbClr val="FF0000"/>
                </a:solidFill>
              </a:rPr>
              <a:t>negate </a:t>
            </a:r>
            <a:r>
              <a:rPr lang="it-IT" sz="2700" b="1" dirty="0">
                <a:solidFill>
                  <a:srgbClr val="FF0000"/>
                </a:solidFill>
              </a:rPr>
              <a:t>infanzia e istruzione a milioni di bambini nel </a:t>
            </a:r>
            <a:r>
              <a:rPr lang="it-IT" sz="2700" b="1" dirty="0" smtClean="0">
                <a:solidFill>
                  <a:srgbClr val="FF0000"/>
                </a:solidFill>
              </a:rPr>
              <a:t>mondo</a:t>
            </a:r>
            <a:endParaRPr lang="it-IT" b="1" dirty="0">
              <a:solidFill>
                <a:srgbClr val="FF0000"/>
              </a:solidFill>
            </a:endParaRPr>
          </a:p>
        </p:txBody>
      </p:sp>
      <p:sp>
        <p:nvSpPr>
          <p:cNvPr id="3" name="Sottotitolo 2"/>
          <p:cNvSpPr>
            <a:spLocks noGrp="1"/>
          </p:cNvSpPr>
          <p:nvPr>
            <p:ph type="subTitle" idx="1"/>
          </p:nvPr>
        </p:nvSpPr>
        <p:spPr>
          <a:xfrm>
            <a:off x="251520" y="2132856"/>
            <a:ext cx="8640960" cy="4320480"/>
          </a:xfrm>
          <a:solidFill>
            <a:schemeClr val="tx2">
              <a:lumMod val="20000"/>
              <a:lumOff val="80000"/>
            </a:schemeClr>
          </a:solidFill>
          <a:ln w="25400">
            <a:solidFill>
              <a:schemeClr val="accent1"/>
            </a:solidFill>
          </a:ln>
        </p:spPr>
        <p:txBody>
          <a:bodyPr>
            <a:noAutofit/>
          </a:bodyPr>
          <a:lstStyle/>
          <a:p>
            <a:pPr algn="just"/>
            <a:r>
              <a:rPr lang="it-IT" sz="1800" b="1" dirty="0" smtClean="0">
                <a:solidFill>
                  <a:srgbClr val="FF0000"/>
                </a:solidFill>
              </a:rPr>
              <a:t>Per questo la </a:t>
            </a:r>
            <a:r>
              <a:rPr lang="it-IT" sz="1800" b="1" dirty="0" err="1" smtClean="0">
                <a:solidFill>
                  <a:srgbClr val="FF0000"/>
                </a:solidFill>
              </a:rPr>
              <a:t>onlus</a:t>
            </a:r>
            <a:r>
              <a:rPr lang="it-IT" sz="1800" dirty="0" smtClean="0">
                <a:solidFill>
                  <a:schemeClr val="tx1"/>
                </a:solidFill>
              </a:rPr>
              <a:t> </a:t>
            </a:r>
            <a:r>
              <a:rPr lang="it-IT" sz="1800" u="sng" dirty="0" err="1" smtClean="0">
                <a:solidFill>
                  <a:schemeClr val="tx1"/>
                </a:solidFill>
                <a:hlinkClick r:id="rId2"/>
              </a:rPr>
              <a:t>WeWorld</a:t>
            </a:r>
            <a:r>
              <a:rPr lang="it-IT" sz="1800" u="sng" dirty="0" smtClean="0">
                <a:solidFill>
                  <a:schemeClr val="tx1"/>
                </a:solidFill>
                <a:hlinkClick r:id="rId2"/>
              </a:rPr>
              <a:t> </a:t>
            </a:r>
            <a:r>
              <a:rPr lang="it-IT" sz="1800" dirty="0" smtClean="0">
                <a:solidFill>
                  <a:schemeClr val="tx1"/>
                </a:solidFill>
              </a:rPr>
              <a:t>è impegnata da anni sul tema dell'educazione in Italia e nel mondo, perché solo garantendo l'accesso a un'istruzione di qualità e contrastando la dispersione scolastica si può contribuire a ridurre lo sfruttamento lavorativo dei bambini e degli adolescenti. </a:t>
            </a:r>
          </a:p>
          <a:p>
            <a:pPr algn="just"/>
            <a:r>
              <a:rPr lang="it-IT" sz="1800" b="1" dirty="0" smtClean="0">
                <a:solidFill>
                  <a:srgbClr val="FF0000"/>
                </a:solidFill>
              </a:rPr>
              <a:t>Se sono messi nelle condizioni di poter andare a scuola </a:t>
            </a:r>
            <a:r>
              <a:rPr lang="it-IT" sz="1800" dirty="0" smtClean="0">
                <a:solidFill>
                  <a:schemeClr val="tx1"/>
                </a:solidFill>
              </a:rPr>
              <a:t>e se esistono strumenti di supporto al loro percorso scolastico, allora i bambini e gli adolescenti sono in misura minore a rischio di abbandonare la scuola e di venire inseriti in circuiti di sfruttamento lavorativo.</a:t>
            </a:r>
          </a:p>
          <a:p>
            <a:pPr algn="just"/>
            <a:r>
              <a:rPr lang="it-IT" sz="1800" b="1" dirty="0" smtClean="0">
                <a:solidFill>
                  <a:srgbClr val="FF0000"/>
                </a:solidFill>
              </a:rPr>
              <a:t>I progetti di </a:t>
            </a:r>
            <a:r>
              <a:rPr lang="it-IT" sz="1800" b="1" dirty="0" err="1" smtClean="0">
                <a:solidFill>
                  <a:srgbClr val="FF0000"/>
                </a:solidFill>
              </a:rPr>
              <a:t>WeWorld</a:t>
            </a:r>
            <a:r>
              <a:rPr lang="it-IT" sz="1800" b="1" dirty="0" smtClean="0">
                <a:solidFill>
                  <a:srgbClr val="FF0000"/>
                </a:solidFill>
              </a:rPr>
              <a:t> </a:t>
            </a:r>
            <a:r>
              <a:rPr lang="it-IT" sz="1800" dirty="0" smtClean="0">
                <a:solidFill>
                  <a:schemeClr val="tx1"/>
                </a:solidFill>
              </a:rPr>
              <a:t>in Brasile, Kenya, Tanzania, Benin, India, Cambogia, e Nepal hanno proprio queste finalità: costruire edifici scolastici accoglienti, fornire materiale didattico e ludico-educativo.</a:t>
            </a:r>
          </a:p>
          <a:p>
            <a:pPr algn="just"/>
            <a:r>
              <a:rPr lang="it-IT" sz="1800" b="1" dirty="0" smtClean="0">
                <a:solidFill>
                  <a:srgbClr val="FF0000"/>
                </a:solidFill>
              </a:rPr>
              <a:t>Aiutare i bambini e le famiglie </a:t>
            </a:r>
            <a:r>
              <a:rPr lang="it-IT" sz="1800" dirty="0" smtClean="0">
                <a:solidFill>
                  <a:schemeClr val="tx1"/>
                </a:solidFill>
              </a:rPr>
              <a:t>in difficoltà economiche promuovendo l'</a:t>
            </a:r>
            <a:r>
              <a:rPr lang="it-IT" sz="1800" dirty="0" err="1" smtClean="0">
                <a:solidFill>
                  <a:schemeClr val="tx1"/>
                </a:solidFill>
              </a:rPr>
              <a:t>empowerment</a:t>
            </a:r>
            <a:r>
              <a:rPr lang="it-IT" sz="1800" dirty="0" smtClean="0">
                <a:solidFill>
                  <a:schemeClr val="tx1"/>
                </a:solidFill>
              </a:rPr>
              <a:t> delle donne e di conseguenza riducendo le possibilità che anche i/le figli/e vadano a lavorare, sensibilizzare i genitori sull'importanza dell'istruzione e rendere i bambini consapevoli dei propri diritti.</a:t>
            </a:r>
            <a:endParaRPr lang="it-IT" sz="1800" dirty="0">
              <a:solidFill>
                <a:schemeClr val="tx1"/>
              </a:solidFill>
            </a:endParaRPr>
          </a:p>
        </p:txBody>
      </p:sp>
      <p:sp>
        <p:nvSpPr>
          <p:cNvPr id="5" name="Segnaposto data 4"/>
          <p:cNvSpPr>
            <a:spLocks noGrp="1"/>
          </p:cNvSpPr>
          <p:nvPr>
            <p:ph type="dt" sz="half" idx="10"/>
          </p:nvPr>
        </p:nvSpPr>
        <p:spPr/>
        <p:txBody>
          <a:bodyPr/>
          <a:lstStyle/>
          <a:p>
            <a:fld id="{374B58F5-D8EB-43C4-B77A-445E986F41BF}" type="datetime1">
              <a:rPr lang="it-IT" smtClean="0"/>
              <a:t>22/11/2019</a:t>
            </a:fld>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17</a:t>
            </a:fld>
            <a:endParaRPr lang="it-IT"/>
          </a:p>
        </p:txBody>
      </p:sp>
      <p:sp>
        <p:nvSpPr>
          <p:cNvPr id="7" name="CasellaDiTesto 6"/>
          <p:cNvSpPr txBox="1"/>
          <p:nvPr/>
        </p:nvSpPr>
        <p:spPr>
          <a:xfrm>
            <a:off x="971600" y="1484784"/>
            <a:ext cx="7200800" cy="646331"/>
          </a:xfrm>
          <a:prstGeom prst="rect">
            <a:avLst/>
          </a:prstGeom>
          <a:noFill/>
        </p:spPr>
        <p:txBody>
          <a:bodyPr wrap="square" rtlCol="0">
            <a:spAutoFit/>
          </a:bodyPr>
          <a:lstStyle/>
          <a:p>
            <a:pPr algn="ctr"/>
            <a:r>
              <a:rPr lang="it-IT" b="1" dirty="0" smtClean="0">
                <a:solidFill>
                  <a:srgbClr val="0070C0"/>
                </a:solidFill>
              </a:rPr>
              <a:t>Per contrastare il lavoro minorile l'arma fondamentale è quella di garantire un'educazione di qualità a tutti i bambini e le bambine</a:t>
            </a:r>
            <a:r>
              <a:rPr lang="it-IT" dirty="0" smtClean="0"/>
              <a:t>.</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152128"/>
          </a:xfrm>
          <a:solidFill>
            <a:srgbClr val="FFFF00"/>
          </a:solidFill>
          <a:ln w="25400">
            <a:solidFill>
              <a:schemeClr val="accent1"/>
            </a:solidFill>
          </a:ln>
        </p:spPr>
        <p:txBody>
          <a:bodyPr>
            <a:normAutofit fontScale="90000"/>
          </a:bodyPr>
          <a:lstStyle/>
          <a:p>
            <a:r>
              <a:rPr lang="it-IT" sz="5300" b="1" dirty="0">
                <a:solidFill>
                  <a:srgbClr val="FF0000"/>
                </a:solidFill>
              </a:rPr>
              <a:t>Lavoro minorile: </a:t>
            </a:r>
            <a:r>
              <a:rPr lang="it-IT" b="1" dirty="0" smtClean="0">
                <a:solidFill>
                  <a:srgbClr val="FF0000"/>
                </a:solidFill>
              </a:rPr>
              <a:t/>
            </a:r>
            <a:br>
              <a:rPr lang="it-IT" b="1" dirty="0" smtClean="0">
                <a:solidFill>
                  <a:srgbClr val="FF0000"/>
                </a:solidFill>
              </a:rPr>
            </a:br>
            <a:r>
              <a:rPr lang="it-IT" sz="2700" b="1" dirty="0" smtClean="0">
                <a:solidFill>
                  <a:srgbClr val="FF0000"/>
                </a:solidFill>
              </a:rPr>
              <a:t>negate </a:t>
            </a:r>
            <a:r>
              <a:rPr lang="it-IT" sz="2700" b="1" dirty="0">
                <a:solidFill>
                  <a:srgbClr val="FF0000"/>
                </a:solidFill>
              </a:rPr>
              <a:t>infanzia e istruzione a milioni di bambini nel </a:t>
            </a:r>
            <a:r>
              <a:rPr lang="it-IT" sz="2700" b="1" dirty="0" smtClean="0">
                <a:solidFill>
                  <a:srgbClr val="FF0000"/>
                </a:solidFill>
              </a:rPr>
              <a:t>mondo</a:t>
            </a:r>
            <a:endParaRPr lang="it-IT" b="1" dirty="0">
              <a:solidFill>
                <a:srgbClr val="FF0000"/>
              </a:solidFill>
            </a:endParaRPr>
          </a:p>
        </p:txBody>
      </p:sp>
      <p:sp>
        <p:nvSpPr>
          <p:cNvPr id="3" name="Sottotitolo 2"/>
          <p:cNvSpPr>
            <a:spLocks noGrp="1"/>
          </p:cNvSpPr>
          <p:nvPr>
            <p:ph type="subTitle" idx="1"/>
          </p:nvPr>
        </p:nvSpPr>
        <p:spPr>
          <a:xfrm>
            <a:off x="251520" y="2060848"/>
            <a:ext cx="8640960" cy="1224136"/>
          </a:xfrm>
          <a:solidFill>
            <a:schemeClr val="tx2">
              <a:lumMod val="20000"/>
              <a:lumOff val="80000"/>
            </a:schemeClr>
          </a:solidFill>
          <a:ln w="25400">
            <a:solidFill>
              <a:schemeClr val="accent1"/>
            </a:solidFill>
          </a:ln>
        </p:spPr>
        <p:txBody>
          <a:bodyPr>
            <a:normAutofit/>
          </a:bodyPr>
          <a:lstStyle/>
          <a:p>
            <a:pPr algn="just"/>
            <a:r>
              <a:rPr lang="it-IT" sz="1800" b="1" dirty="0" smtClean="0">
                <a:solidFill>
                  <a:srgbClr val="FF0000"/>
                </a:solidFill>
              </a:rPr>
              <a:t>Gli </a:t>
            </a:r>
            <a:r>
              <a:rPr lang="it-IT" sz="1800" b="1" dirty="0">
                <a:solidFill>
                  <a:srgbClr val="FF0000"/>
                </a:solidFill>
              </a:rPr>
              <a:t>aspetti cardine </a:t>
            </a:r>
            <a:r>
              <a:rPr lang="it-IT" sz="1800" dirty="0">
                <a:solidFill>
                  <a:schemeClr val="tx1"/>
                </a:solidFill>
              </a:rPr>
              <a:t>nei quali si devono concentrare gli investimenti sono fondamentalmente due: </a:t>
            </a:r>
            <a:r>
              <a:rPr lang="it-IT" sz="1800" b="1" dirty="0">
                <a:solidFill>
                  <a:schemeClr val="tx1"/>
                </a:solidFill>
              </a:rPr>
              <a:t>la povertà</a:t>
            </a:r>
            <a:r>
              <a:rPr lang="it-IT" sz="1800" dirty="0">
                <a:solidFill>
                  <a:schemeClr val="tx1"/>
                </a:solidFill>
              </a:rPr>
              <a:t>, quindi lottare, combattere la povertà, dare gli strumenti alle famiglie per poter migliorare la propria condizione economica e, secondo, </a:t>
            </a:r>
            <a:r>
              <a:rPr lang="it-IT" sz="1800" b="1" dirty="0">
                <a:solidFill>
                  <a:schemeClr val="tx1"/>
                </a:solidFill>
              </a:rPr>
              <a:t>l’offerta </a:t>
            </a:r>
            <a:r>
              <a:rPr lang="it-IT" sz="1800" b="1" dirty="0" err="1">
                <a:solidFill>
                  <a:schemeClr val="tx1"/>
                </a:solidFill>
              </a:rPr>
              <a:t>formativa-educativa</a:t>
            </a:r>
            <a:r>
              <a:rPr lang="it-IT" sz="1800" dirty="0">
                <a:solidFill>
                  <a:schemeClr val="tx1"/>
                </a:solidFill>
              </a:rPr>
              <a:t>, quindi permettere ai ragazzi di frequentare le scuole</a:t>
            </a:r>
            <a:r>
              <a:rPr lang="it-IT" sz="1800" dirty="0" smtClean="0">
                <a:solidFill>
                  <a:schemeClr val="tx1"/>
                </a:solidFill>
              </a:rPr>
              <a:t>.</a:t>
            </a:r>
            <a:endParaRPr lang="it-IT" sz="1800" dirty="0">
              <a:solidFill>
                <a:schemeClr val="tx1"/>
              </a:solidFill>
            </a:endParaRPr>
          </a:p>
        </p:txBody>
      </p:sp>
      <p:sp>
        <p:nvSpPr>
          <p:cNvPr id="5" name="Segnaposto data 4"/>
          <p:cNvSpPr>
            <a:spLocks noGrp="1"/>
          </p:cNvSpPr>
          <p:nvPr>
            <p:ph type="dt" sz="half" idx="10"/>
          </p:nvPr>
        </p:nvSpPr>
        <p:spPr/>
        <p:txBody>
          <a:bodyPr/>
          <a:lstStyle/>
          <a:p>
            <a:fld id="{2CCF1898-28D6-4460-A378-3795E4AF0886}" type="datetime1">
              <a:rPr lang="it-IT" smtClean="0"/>
              <a:t>22/11/2019</a:t>
            </a:fld>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18</a:t>
            </a:fld>
            <a:endParaRPr lang="it-IT"/>
          </a:p>
        </p:txBody>
      </p:sp>
      <p:sp>
        <p:nvSpPr>
          <p:cNvPr id="7" name="CasellaDiTesto 6"/>
          <p:cNvSpPr txBox="1"/>
          <p:nvPr/>
        </p:nvSpPr>
        <p:spPr>
          <a:xfrm>
            <a:off x="971600" y="1628800"/>
            <a:ext cx="7200800" cy="369332"/>
          </a:xfrm>
          <a:prstGeom prst="rect">
            <a:avLst/>
          </a:prstGeom>
          <a:noFill/>
        </p:spPr>
        <p:txBody>
          <a:bodyPr wrap="square" rtlCol="0">
            <a:spAutoFit/>
          </a:bodyPr>
          <a:lstStyle/>
          <a:p>
            <a:pPr algn="ctr"/>
            <a:r>
              <a:rPr lang="it-IT" b="1" dirty="0" smtClean="0">
                <a:solidFill>
                  <a:srgbClr val="0070C0"/>
                </a:solidFill>
              </a:rPr>
              <a:t>Due sfide da vincere insieme</a:t>
            </a:r>
            <a:endParaRPr lang="it-IT" dirty="0"/>
          </a:p>
        </p:txBody>
      </p:sp>
      <p:pic>
        <p:nvPicPr>
          <p:cNvPr id="1027" name="Picture 3" descr="C:\Users\Master\Desktop\Ultimi lavori\foto\p29.jpg"/>
          <p:cNvPicPr>
            <a:picLocks noChangeAspect="1" noChangeArrowheads="1"/>
          </p:cNvPicPr>
          <p:nvPr/>
        </p:nvPicPr>
        <p:blipFill>
          <a:blip r:embed="rId2" cstate="print"/>
          <a:srcRect/>
          <a:stretch>
            <a:fillRect/>
          </a:stretch>
        </p:blipFill>
        <p:spPr bwMode="auto">
          <a:xfrm>
            <a:off x="251520" y="4725144"/>
            <a:ext cx="2828885" cy="1584176"/>
          </a:xfrm>
          <a:prstGeom prst="rect">
            <a:avLst/>
          </a:prstGeom>
          <a:noFill/>
          <a:ln w="25400">
            <a:solidFill>
              <a:srgbClr val="FF0000"/>
            </a:solidFill>
          </a:ln>
        </p:spPr>
      </p:pic>
      <p:pic>
        <p:nvPicPr>
          <p:cNvPr id="1026" name="Picture 2" descr="C:\Users\Master\Desktop\Ultimi lavori\foto\p49.jpg"/>
          <p:cNvPicPr>
            <a:picLocks noChangeAspect="1" noChangeArrowheads="1"/>
          </p:cNvPicPr>
          <p:nvPr/>
        </p:nvPicPr>
        <p:blipFill>
          <a:blip r:embed="rId3" cstate="print"/>
          <a:srcRect/>
          <a:stretch>
            <a:fillRect/>
          </a:stretch>
        </p:blipFill>
        <p:spPr bwMode="auto">
          <a:xfrm>
            <a:off x="3275856" y="3429000"/>
            <a:ext cx="2638425" cy="1733550"/>
          </a:xfrm>
          <a:prstGeom prst="rect">
            <a:avLst/>
          </a:prstGeom>
          <a:noFill/>
          <a:ln w="25400">
            <a:solidFill>
              <a:srgbClr val="FF0000"/>
            </a:solidFill>
          </a:ln>
        </p:spPr>
      </p:pic>
      <p:pic>
        <p:nvPicPr>
          <p:cNvPr id="4" name="Picture 3" descr="C:\Users\Master\Desktop\Ultimi lavori\foto\p50.jpg"/>
          <p:cNvPicPr>
            <a:picLocks noChangeAspect="1" noChangeArrowheads="1"/>
          </p:cNvPicPr>
          <p:nvPr/>
        </p:nvPicPr>
        <p:blipFill>
          <a:blip r:embed="rId4" cstate="print"/>
          <a:srcRect/>
          <a:stretch>
            <a:fillRect/>
          </a:stretch>
        </p:blipFill>
        <p:spPr bwMode="auto">
          <a:xfrm>
            <a:off x="6156176" y="4653136"/>
            <a:ext cx="2733675" cy="167640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3" presetClass="entr" presetSubtype="0" fill="hold" nodeType="clickEffect">
                                  <p:stCondLst>
                                    <p:cond delay="0"/>
                                  </p:stCondLst>
                                  <p:childTnLst>
                                    <p:set>
                                      <p:cBhvr>
                                        <p:cTn id="13" dur="1" fill="hold">
                                          <p:stCondLst>
                                            <p:cond delay="0"/>
                                          </p:stCondLst>
                                        </p:cTn>
                                        <p:tgtEl>
                                          <p:spTgt spid="1027"/>
                                        </p:tgtEl>
                                        <p:attrNameLst>
                                          <p:attrName>style.visibility</p:attrName>
                                        </p:attrNameLst>
                                      </p:cBhvr>
                                      <p:to>
                                        <p:strVal val="visible"/>
                                      </p:to>
                                    </p:set>
                                    <p:animEffect transition="in" filter="fade">
                                      <p:cBhvr>
                                        <p:cTn id="14" dur="100"/>
                                        <p:tgtEl>
                                          <p:spTgt spid="1027"/>
                                        </p:tgtEl>
                                      </p:cBhvr>
                                    </p:animEffect>
                                    <p:anim calcmode="lin" valueType="num">
                                      <p:cBhvr>
                                        <p:cTn id="15" dur="400" fill="hold"/>
                                        <p:tgtEl>
                                          <p:spTgt spid="1027"/>
                                        </p:tgtEl>
                                        <p:attrNameLst>
                                          <p:attrName>ppt_x</p:attrName>
                                        </p:attrNameLst>
                                      </p:cBhvr>
                                      <p:tavLst>
                                        <p:tav tm="0">
                                          <p:val>
                                            <p:strVal val="#ppt_x"/>
                                          </p:val>
                                        </p:tav>
                                        <p:tav tm="100000">
                                          <p:val>
                                            <p:strVal val="#ppt_x"/>
                                          </p:val>
                                        </p:tav>
                                      </p:tavLst>
                                    </p:anim>
                                    <p:anim calcmode="lin" valueType="num">
                                      <p:cBhvr>
                                        <p:cTn id="16" dur="400" fill="hold"/>
                                        <p:tgtEl>
                                          <p:spTgt spid="1027"/>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102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102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3" presetClass="entr" presetSubtype="0" fill="hold" nodeType="clickEffect">
                                  <p:stCondLst>
                                    <p:cond delay="0"/>
                                  </p:stCondLst>
                                  <p:childTnLst>
                                    <p:set>
                                      <p:cBhvr>
                                        <p:cTn id="22" dur="1" fill="hold">
                                          <p:stCondLst>
                                            <p:cond delay="0"/>
                                          </p:stCondLst>
                                        </p:cTn>
                                        <p:tgtEl>
                                          <p:spTgt spid="1026"/>
                                        </p:tgtEl>
                                        <p:attrNameLst>
                                          <p:attrName>style.visibility</p:attrName>
                                        </p:attrNameLst>
                                      </p:cBhvr>
                                      <p:to>
                                        <p:strVal val="visible"/>
                                      </p:to>
                                    </p:set>
                                    <p:animEffect transition="in" filter="fade">
                                      <p:cBhvr>
                                        <p:cTn id="23" dur="100"/>
                                        <p:tgtEl>
                                          <p:spTgt spid="1026"/>
                                        </p:tgtEl>
                                      </p:cBhvr>
                                    </p:animEffect>
                                    <p:anim calcmode="lin" valueType="num">
                                      <p:cBhvr>
                                        <p:cTn id="24" dur="400" fill="hold"/>
                                        <p:tgtEl>
                                          <p:spTgt spid="1026"/>
                                        </p:tgtEl>
                                        <p:attrNameLst>
                                          <p:attrName>ppt_x</p:attrName>
                                        </p:attrNameLst>
                                      </p:cBhvr>
                                      <p:tavLst>
                                        <p:tav tm="0">
                                          <p:val>
                                            <p:strVal val="#ppt_x"/>
                                          </p:val>
                                        </p:tav>
                                        <p:tav tm="100000">
                                          <p:val>
                                            <p:strVal val="#ppt_x"/>
                                          </p:val>
                                        </p:tav>
                                      </p:tavLst>
                                    </p:anim>
                                    <p:anim calcmode="lin" valueType="num">
                                      <p:cBhvr>
                                        <p:cTn id="25" dur="400" fill="hold"/>
                                        <p:tgtEl>
                                          <p:spTgt spid="1026"/>
                                        </p:tgtEl>
                                        <p:attrNameLst>
                                          <p:attrName>ppt_y</p:attrName>
                                        </p:attrNameLst>
                                      </p:cBhvr>
                                      <p:tavLst>
                                        <p:tav tm="0">
                                          <p:val>
                                            <p:strVal val="#ppt_y+0.31"/>
                                          </p:val>
                                        </p:tav>
                                        <p:tav tm="100000">
                                          <p:val>
                                            <p:strVal val="#ppt_y+0.31"/>
                                          </p:val>
                                        </p:tav>
                                      </p:tavLst>
                                    </p:anim>
                                    <p:anim calcmode="lin" valueType="num">
                                      <p:cBhvr>
                                        <p:cTn id="26" dur="600" decel="50000" fill="hold">
                                          <p:stCondLst>
                                            <p:cond delay="400"/>
                                          </p:stCondLst>
                                        </p:cTn>
                                        <p:tgtEl>
                                          <p:spTgt spid="102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7" dur="600" decel="50000" fill="hold">
                                          <p:stCondLst>
                                            <p:cond delay="400"/>
                                          </p:stCondLst>
                                        </p:cTn>
                                        <p:tgtEl>
                                          <p:spTgt spid="102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3"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100"/>
                                        <p:tgtEl>
                                          <p:spTgt spid="4"/>
                                        </p:tgtEl>
                                      </p:cBhvr>
                                    </p:animEffect>
                                    <p:anim calcmode="lin" valueType="num">
                                      <p:cBhvr>
                                        <p:cTn id="33" dur="400" fill="hold"/>
                                        <p:tgtEl>
                                          <p:spTgt spid="4"/>
                                        </p:tgtEl>
                                        <p:attrNameLst>
                                          <p:attrName>ppt_x</p:attrName>
                                        </p:attrNameLst>
                                      </p:cBhvr>
                                      <p:tavLst>
                                        <p:tav tm="0">
                                          <p:val>
                                            <p:strVal val="#ppt_x"/>
                                          </p:val>
                                        </p:tav>
                                        <p:tav tm="100000">
                                          <p:val>
                                            <p:strVal val="#ppt_x"/>
                                          </p:val>
                                        </p:tav>
                                      </p:tavLst>
                                    </p:anim>
                                    <p:anim calcmode="lin" valueType="num">
                                      <p:cBhvr>
                                        <p:cTn id="34" dur="400" fill="hold"/>
                                        <p:tgtEl>
                                          <p:spTgt spid="4"/>
                                        </p:tgtEl>
                                        <p:attrNameLst>
                                          <p:attrName>ppt_y</p:attrName>
                                        </p:attrNameLst>
                                      </p:cBhvr>
                                      <p:tavLst>
                                        <p:tav tm="0">
                                          <p:val>
                                            <p:strVal val="#ppt_y+0.31"/>
                                          </p:val>
                                        </p:tav>
                                        <p:tav tm="100000">
                                          <p:val>
                                            <p:strVal val="#ppt_y+0.31"/>
                                          </p:val>
                                        </p:tav>
                                      </p:tavLst>
                                    </p:anim>
                                    <p:anim calcmode="lin" valueType="num">
                                      <p:cBhvr>
                                        <p:cTn id="35" dur="600" decel="50000" fill="hold">
                                          <p:stCondLst>
                                            <p:cond delay="400"/>
                                          </p:stCondLst>
                                        </p:cTn>
                                        <p:tgtEl>
                                          <p:spTgt spid="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6" dur="600" decel="50000" fill="hold">
                                          <p:stCondLst>
                                            <p:cond delay="400"/>
                                          </p:stCondLst>
                                        </p:cTn>
                                        <p:tgtEl>
                                          <p:spTgt spid="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bg/>
                                          </p:spTgt>
                                        </p:tgtEl>
                                        <p:attrNameLst>
                                          <p:attrName>style.visibility</p:attrName>
                                        </p:attrNameLst>
                                      </p:cBhvr>
                                      <p:to>
                                        <p:strVal val="visible"/>
                                      </p:to>
                                    </p:set>
                                    <p:animEffect transition="in" filter="fade">
                                      <p:cBhvr>
                                        <p:cTn id="41" dur="1000"/>
                                        <p:tgtEl>
                                          <p:spTgt spid="3">
                                            <p:bg/>
                                          </p:spTgt>
                                        </p:tgtEl>
                                      </p:cBhvr>
                                    </p:animEffect>
                                    <p:anim calcmode="lin" valueType="num">
                                      <p:cBhvr>
                                        <p:cTn id="42" dur="1000" fill="hold"/>
                                        <p:tgtEl>
                                          <p:spTgt spid="3">
                                            <p:bg/>
                                          </p:spTgt>
                                        </p:tgtEl>
                                        <p:attrNameLst>
                                          <p:attrName>ppt_x</p:attrName>
                                        </p:attrNameLst>
                                      </p:cBhvr>
                                      <p:tavLst>
                                        <p:tav tm="0">
                                          <p:val>
                                            <p:strVal val="#ppt_x"/>
                                          </p:val>
                                        </p:tav>
                                        <p:tav tm="100000">
                                          <p:val>
                                            <p:strVal val="#ppt_x"/>
                                          </p:val>
                                        </p:tav>
                                      </p:tavLst>
                                    </p:anim>
                                    <p:anim calcmode="lin" valueType="num">
                                      <p:cBhvr>
                                        <p:cTn id="43"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0" end="0"/>
                                            </p:txEl>
                                          </p:spTgt>
                                        </p:tgtEl>
                                        <p:attrNameLst>
                                          <p:attrName>style.visibility</p:attrName>
                                        </p:attrNameLst>
                                      </p:cBhvr>
                                      <p:to>
                                        <p:strVal val="visible"/>
                                      </p:to>
                                    </p:set>
                                    <p:animEffect transition="in" filter="fade">
                                      <p:cBhvr>
                                        <p:cTn id="48" dur="1000"/>
                                        <p:tgtEl>
                                          <p:spTgt spid="3">
                                            <p:txEl>
                                              <p:pRg st="0" end="0"/>
                                            </p:txEl>
                                          </p:spTgt>
                                        </p:tgtEl>
                                      </p:cBhvr>
                                    </p:animEffect>
                                    <p:anim calcmode="lin" valueType="num">
                                      <p:cBhvr>
                                        <p:cTn id="4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152128"/>
          </a:xfrm>
          <a:solidFill>
            <a:srgbClr val="FFFF00"/>
          </a:solidFill>
          <a:ln w="25400">
            <a:solidFill>
              <a:schemeClr val="accent1"/>
            </a:solidFill>
          </a:ln>
        </p:spPr>
        <p:txBody>
          <a:bodyPr>
            <a:normAutofit fontScale="90000"/>
          </a:bodyPr>
          <a:lstStyle/>
          <a:p>
            <a:r>
              <a:rPr lang="it-IT" sz="5300" b="1" dirty="0">
                <a:solidFill>
                  <a:srgbClr val="FF0000"/>
                </a:solidFill>
              </a:rPr>
              <a:t>Lavoro minorile: </a:t>
            </a:r>
            <a:r>
              <a:rPr lang="it-IT" b="1" dirty="0" smtClean="0">
                <a:solidFill>
                  <a:srgbClr val="FF0000"/>
                </a:solidFill>
              </a:rPr>
              <a:t/>
            </a:r>
            <a:br>
              <a:rPr lang="it-IT" b="1" dirty="0" smtClean="0">
                <a:solidFill>
                  <a:srgbClr val="FF0000"/>
                </a:solidFill>
              </a:rPr>
            </a:br>
            <a:r>
              <a:rPr lang="it-IT" sz="2700" b="1" dirty="0" smtClean="0">
                <a:solidFill>
                  <a:srgbClr val="FF0000"/>
                </a:solidFill>
              </a:rPr>
              <a:t>negate </a:t>
            </a:r>
            <a:r>
              <a:rPr lang="it-IT" sz="2700" b="1" dirty="0">
                <a:solidFill>
                  <a:srgbClr val="FF0000"/>
                </a:solidFill>
              </a:rPr>
              <a:t>infanzia e istruzione a milioni di bambini nel </a:t>
            </a:r>
            <a:r>
              <a:rPr lang="it-IT" sz="2700" b="1" dirty="0" smtClean="0">
                <a:solidFill>
                  <a:srgbClr val="FF0000"/>
                </a:solidFill>
              </a:rPr>
              <a:t>mondo</a:t>
            </a:r>
            <a:endParaRPr lang="it-IT" b="1" dirty="0">
              <a:solidFill>
                <a:srgbClr val="FF0000"/>
              </a:solidFill>
            </a:endParaRPr>
          </a:p>
        </p:txBody>
      </p:sp>
      <p:sp>
        <p:nvSpPr>
          <p:cNvPr id="5" name="Segnaposto data 4"/>
          <p:cNvSpPr>
            <a:spLocks noGrp="1"/>
          </p:cNvSpPr>
          <p:nvPr>
            <p:ph type="dt" sz="half" idx="10"/>
          </p:nvPr>
        </p:nvSpPr>
        <p:spPr/>
        <p:txBody>
          <a:bodyPr/>
          <a:lstStyle/>
          <a:p>
            <a:fld id="{134A51C6-2B73-4481-9342-5A2568C13833}" type="datetime1">
              <a:rPr lang="it-IT" smtClean="0"/>
              <a:t>22/11/2019</a:t>
            </a:fld>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19</a:t>
            </a:fld>
            <a:endParaRPr lang="it-IT"/>
          </a:p>
        </p:txBody>
      </p:sp>
      <p:sp>
        <p:nvSpPr>
          <p:cNvPr id="7" name="CasellaDiTesto 6"/>
          <p:cNvSpPr txBox="1"/>
          <p:nvPr/>
        </p:nvSpPr>
        <p:spPr>
          <a:xfrm>
            <a:off x="971600" y="1628800"/>
            <a:ext cx="7200800" cy="369332"/>
          </a:xfrm>
          <a:prstGeom prst="rect">
            <a:avLst/>
          </a:prstGeom>
          <a:noFill/>
        </p:spPr>
        <p:txBody>
          <a:bodyPr wrap="square" rtlCol="0">
            <a:spAutoFit/>
          </a:bodyPr>
          <a:lstStyle/>
          <a:p>
            <a:pPr algn="ctr"/>
            <a:r>
              <a:rPr lang="it-IT" b="1" dirty="0" smtClean="0">
                <a:solidFill>
                  <a:srgbClr val="0070C0"/>
                </a:solidFill>
              </a:rPr>
              <a:t>Non dimentichiamo IQBAL il piccolo grande eroe</a:t>
            </a:r>
            <a:endParaRPr lang="it-IT" dirty="0"/>
          </a:p>
        </p:txBody>
      </p:sp>
      <p:pic>
        <p:nvPicPr>
          <p:cNvPr id="8" name="Picture 4" descr="C:\Users\Master\Desktop\Ultimi lavori\foto\p46.jpg"/>
          <p:cNvPicPr>
            <a:picLocks noChangeAspect="1" noChangeArrowheads="1"/>
          </p:cNvPicPr>
          <p:nvPr/>
        </p:nvPicPr>
        <p:blipFill>
          <a:blip r:embed="rId2" cstate="print"/>
          <a:srcRect/>
          <a:stretch>
            <a:fillRect/>
          </a:stretch>
        </p:blipFill>
        <p:spPr bwMode="auto">
          <a:xfrm>
            <a:off x="1691680" y="2060848"/>
            <a:ext cx="5832648" cy="4561072"/>
          </a:xfrm>
          <a:prstGeom prst="rect">
            <a:avLst/>
          </a:prstGeom>
          <a:noFill/>
          <a:ln w="25400">
            <a:solidFill>
              <a:srgbClr val="FF0000"/>
            </a:solidFill>
          </a:ln>
        </p:spPr>
      </p:pic>
      <p:sp>
        <p:nvSpPr>
          <p:cNvPr id="10" name="CasellaDiTesto 9"/>
          <p:cNvSpPr txBox="1"/>
          <p:nvPr/>
        </p:nvSpPr>
        <p:spPr>
          <a:xfrm>
            <a:off x="7668344" y="3861048"/>
            <a:ext cx="1224136" cy="707886"/>
          </a:xfrm>
          <a:prstGeom prst="rect">
            <a:avLst/>
          </a:prstGeom>
          <a:noFill/>
        </p:spPr>
        <p:txBody>
          <a:bodyPr wrap="square" rtlCol="0">
            <a:spAutoFit/>
          </a:bodyPr>
          <a:lstStyle/>
          <a:p>
            <a:pPr algn="ctr"/>
            <a:r>
              <a:rPr lang="it-IT" sz="4000" b="1" dirty="0" smtClean="0">
                <a:solidFill>
                  <a:srgbClr val="FF0000"/>
                </a:solidFill>
              </a:rPr>
              <a:t>FINE</a:t>
            </a:r>
            <a:endParaRPr lang="it-IT"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3"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
                                        <p:tgtEl>
                                          <p:spTgt spid="8"/>
                                        </p:tgtEl>
                                      </p:cBhvr>
                                    </p:animEffect>
                                    <p:anim calcmode="lin" valueType="num">
                                      <p:cBhvr>
                                        <p:cTn id="15" dur="400" fill="hold"/>
                                        <p:tgtEl>
                                          <p:spTgt spid="8"/>
                                        </p:tgtEl>
                                        <p:attrNameLst>
                                          <p:attrName>ppt_x</p:attrName>
                                        </p:attrNameLst>
                                      </p:cBhvr>
                                      <p:tavLst>
                                        <p:tav tm="0">
                                          <p:val>
                                            <p:strVal val="#ppt_x"/>
                                          </p:val>
                                        </p:tav>
                                        <p:tav tm="100000">
                                          <p:val>
                                            <p:strVal val="#ppt_x"/>
                                          </p:val>
                                        </p:tav>
                                      </p:tavLst>
                                    </p:anim>
                                    <p:anim calcmode="lin" valueType="num">
                                      <p:cBhvr>
                                        <p:cTn id="16" dur="400" fill="hold"/>
                                        <p:tgtEl>
                                          <p:spTgt spid="8"/>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1000"/>
                                        <p:tgtEl>
                                          <p:spTgt spid="10"/>
                                        </p:tgtEl>
                                      </p:cBhvr>
                                    </p:animEffect>
                                    <p:anim calcmode="lin" valueType="num">
                                      <p:cBhvr>
                                        <p:cTn id="24" dur="1000" fill="hold"/>
                                        <p:tgtEl>
                                          <p:spTgt spid="10"/>
                                        </p:tgtEl>
                                        <p:attrNameLst>
                                          <p:attrName>ppt_x</p:attrName>
                                        </p:attrNameLst>
                                      </p:cBhvr>
                                      <p:tavLst>
                                        <p:tav tm="0">
                                          <p:val>
                                            <p:strVal val="#ppt_x"/>
                                          </p:val>
                                        </p:tav>
                                        <p:tav tm="100000">
                                          <p:val>
                                            <p:strVal val="#ppt_x"/>
                                          </p:val>
                                        </p:tav>
                                      </p:tavLst>
                                    </p:anim>
                                    <p:anim calcmode="lin" valueType="num">
                                      <p:cBhvr>
                                        <p:cTn id="2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152128"/>
          </a:xfrm>
          <a:solidFill>
            <a:srgbClr val="FFFF00"/>
          </a:solidFill>
          <a:ln w="25400">
            <a:solidFill>
              <a:schemeClr val="accent1"/>
            </a:solidFill>
          </a:ln>
        </p:spPr>
        <p:txBody>
          <a:bodyPr>
            <a:normAutofit fontScale="90000"/>
          </a:bodyPr>
          <a:lstStyle/>
          <a:p>
            <a:r>
              <a:rPr lang="it-IT" sz="5300" b="1" dirty="0">
                <a:solidFill>
                  <a:srgbClr val="FF0000"/>
                </a:solidFill>
              </a:rPr>
              <a:t>Lavoro minorile: </a:t>
            </a:r>
            <a:r>
              <a:rPr lang="it-IT" b="1" dirty="0" smtClean="0">
                <a:solidFill>
                  <a:srgbClr val="FF0000"/>
                </a:solidFill>
              </a:rPr>
              <a:t/>
            </a:r>
            <a:br>
              <a:rPr lang="it-IT" b="1" dirty="0" smtClean="0">
                <a:solidFill>
                  <a:srgbClr val="FF0000"/>
                </a:solidFill>
              </a:rPr>
            </a:br>
            <a:r>
              <a:rPr lang="it-IT" sz="2700" b="1" dirty="0" smtClean="0">
                <a:solidFill>
                  <a:srgbClr val="FF0000"/>
                </a:solidFill>
              </a:rPr>
              <a:t>negate </a:t>
            </a:r>
            <a:r>
              <a:rPr lang="it-IT" sz="2700" b="1" dirty="0">
                <a:solidFill>
                  <a:srgbClr val="FF0000"/>
                </a:solidFill>
              </a:rPr>
              <a:t>infanzia e istruzione a milioni di bambini nel </a:t>
            </a:r>
            <a:r>
              <a:rPr lang="it-IT" sz="2700" b="1" dirty="0" smtClean="0">
                <a:solidFill>
                  <a:srgbClr val="FF0000"/>
                </a:solidFill>
              </a:rPr>
              <a:t>mondo</a:t>
            </a:r>
            <a:endParaRPr lang="it-IT" b="1" dirty="0">
              <a:solidFill>
                <a:srgbClr val="FF0000"/>
              </a:solidFill>
            </a:endParaRPr>
          </a:p>
        </p:txBody>
      </p:sp>
      <p:sp>
        <p:nvSpPr>
          <p:cNvPr id="3" name="Sottotitolo 2"/>
          <p:cNvSpPr>
            <a:spLocks noGrp="1"/>
          </p:cNvSpPr>
          <p:nvPr>
            <p:ph type="subTitle" idx="1"/>
          </p:nvPr>
        </p:nvSpPr>
        <p:spPr>
          <a:xfrm>
            <a:off x="251520" y="2132856"/>
            <a:ext cx="8640960" cy="1800200"/>
          </a:xfrm>
          <a:solidFill>
            <a:schemeClr val="tx2">
              <a:lumMod val="20000"/>
              <a:lumOff val="80000"/>
            </a:schemeClr>
          </a:solidFill>
          <a:ln w="25400">
            <a:solidFill>
              <a:schemeClr val="accent1"/>
            </a:solidFill>
          </a:ln>
        </p:spPr>
        <p:txBody>
          <a:bodyPr>
            <a:normAutofit/>
          </a:bodyPr>
          <a:lstStyle/>
          <a:p>
            <a:pPr algn="just"/>
            <a:r>
              <a:rPr lang="it-IT" sz="1800" b="1" dirty="0">
                <a:solidFill>
                  <a:srgbClr val="FF0000"/>
                </a:solidFill>
              </a:rPr>
              <a:t>Tema della Giornata 2019 </a:t>
            </a:r>
            <a:r>
              <a:rPr lang="it-IT" sz="1800" dirty="0">
                <a:solidFill>
                  <a:schemeClr val="tx1"/>
                </a:solidFill>
              </a:rPr>
              <a:t>è: "</a:t>
            </a:r>
            <a:r>
              <a:rPr lang="it-IT" sz="1800" b="1" dirty="0">
                <a:solidFill>
                  <a:schemeClr val="tx1"/>
                </a:solidFill>
              </a:rPr>
              <a:t>I bambini non dovrebbero lavorare nei campi, ma sui sogni</a:t>
            </a:r>
            <a:r>
              <a:rPr lang="it-IT" sz="1800" dirty="0">
                <a:solidFill>
                  <a:schemeClr val="tx1"/>
                </a:solidFill>
              </a:rPr>
              <a:t>". E anche Papa Francesco ha voluto fare sentire la sua voce. </a:t>
            </a:r>
            <a:endParaRPr lang="it-IT" sz="1800" dirty="0" smtClean="0">
              <a:solidFill>
                <a:schemeClr val="tx1"/>
              </a:solidFill>
            </a:endParaRPr>
          </a:p>
          <a:p>
            <a:pPr algn="just"/>
            <a:r>
              <a:rPr lang="it-IT" sz="1800" b="1" dirty="0" smtClean="0">
                <a:solidFill>
                  <a:srgbClr val="FF0000"/>
                </a:solidFill>
              </a:rPr>
              <a:t>Questo </a:t>
            </a:r>
            <a:r>
              <a:rPr lang="it-IT" sz="1800" b="1" dirty="0">
                <a:solidFill>
                  <a:srgbClr val="FF0000"/>
                </a:solidFill>
              </a:rPr>
              <a:t>il suo </a:t>
            </a:r>
            <a:r>
              <a:rPr lang="it-IT" sz="1800" b="1" dirty="0" err="1">
                <a:solidFill>
                  <a:srgbClr val="FF0000"/>
                </a:solidFill>
              </a:rPr>
              <a:t>tweet</a:t>
            </a:r>
            <a:r>
              <a:rPr lang="it-IT" sz="1800" b="1" dirty="0">
                <a:solidFill>
                  <a:srgbClr val="FF0000"/>
                </a:solidFill>
              </a:rPr>
              <a:t> di oggi sull'account @Pontifex_it</a:t>
            </a:r>
            <a:r>
              <a:rPr lang="it-IT" sz="1800" dirty="0">
                <a:solidFill>
                  <a:schemeClr val="tx1"/>
                </a:solidFill>
              </a:rPr>
              <a:t>: "</a:t>
            </a:r>
            <a:r>
              <a:rPr lang="it-IT" sz="1800" b="1" dirty="0">
                <a:solidFill>
                  <a:schemeClr val="tx1"/>
                </a:solidFill>
              </a:rPr>
              <a:t>Come adulti non possiamo rubare ai bambini la capacità di sognare. Cerchiamo di favorire un contesto di speranza, dove i loro sogni crescano e si condividano: un sogno condiviso apre la via a un nuovo modo di vivere</a:t>
            </a:r>
            <a:r>
              <a:rPr lang="it-IT" sz="1800" dirty="0">
                <a:solidFill>
                  <a:schemeClr val="tx1"/>
                </a:solidFill>
              </a:rPr>
              <a:t>". </a:t>
            </a:r>
          </a:p>
        </p:txBody>
      </p:sp>
      <p:sp>
        <p:nvSpPr>
          <p:cNvPr id="5" name="Segnaposto data 4"/>
          <p:cNvSpPr>
            <a:spLocks noGrp="1"/>
          </p:cNvSpPr>
          <p:nvPr>
            <p:ph type="dt" sz="half" idx="10"/>
          </p:nvPr>
        </p:nvSpPr>
        <p:spPr/>
        <p:txBody>
          <a:bodyPr/>
          <a:lstStyle/>
          <a:p>
            <a:fld id="{3D95292F-9FFC-4583-A3DD-32CFD0FB6B60}" type="datetime1">
              <a:rPr lang="it-IT" smtClean="0"/>
              <a:t>22/11/2019</a:t>
            </a:fld>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2</a:t>
            </a:fld>
            <a:endParaRPr lang="it-IT"/>
          </a:p>
        </p:txBody>
      </p:sp>
      <p:sp>
        <p:nvSpPr>
          <p:cNvPr id="7" name="CasellaDiTesto 6"/>
          <p:cNvSpPr txBox="1"/>
          <p:nvPr/>
        </p:nvSpPr>
        <p:spPr>
          <a:xfrm>
            <a:off x="971600" y="1628800"/>
            <a:ext cx="7200800" cy="369332"/>
          </a:xfrm>
          <a:prstGeom prst="rect">
            <a:avLst/>
          </a:prstGeom>
          <a:noFill/>
        </p:spPr>
        <p:txBody>
          <a:bodyPr wrap="square" rtlCol="0">
            <a:spAutoFit/>
          </a:bodyPr>
          <a:lstStyle/>
          <a:p>
            <a:pPr algn="ctr"/>
            <a:r>
              <a:rPr lang="it-IT" b="1" dirty="0">
                <a:solidFill>
                  <a:srgbClr val="0070C0"/>
                </a:solidFill>
              </a:rPr>
              <a:t>Il Papa: lasciamo che i sogni dei bambini crescano</a:t>
            </a:r>
          </a:p>
        </p:txBody>
      </p:sp>
      <p:pic>
        <p:nvPicPr>
          <p:cNvPr id="3074" name="Picture 2" descr="C:\Users\Master\Desktop\Ultimi lavori\foto\p39.jpg"/>
          <p:cNvPicPr>
            <a:picLocks noChangeAspect="1" noChangeArrowheads="1"/>
          </p:cNvPicPr>
          <p:nvPr/>
        </p:nvPicPr>
        <p:blipFill>
          <a:blip r:embed="rId2" cstate="print"/>
          <a:srcRect/>
          <a:stretch>
            <a:fillRect/>
          </a:stretch>
        </p:blipFill>
        <p:spPr bwMode="auto">
          <a:xfrm>
            <a:off x="2555776" y="4149080"/>
            <a:ext cx="4176464" cy="2280569"/>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3" presetClass="entr" presetSubtype="0"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fade">
                                      <p:cBhvr>
                                        <p:cTn id="14" dur="100"/>
                                        <p:tgtEl>
                                          <p:spTgt spid="3074"/>
                                        </p:tgtEl>
                                      </p:cBhvr>
                                    </p:animEffect>
                                    <p:anim calcmode="lin" valueType="num">
                                      <p:cBhvr>
                                        <p:cTn id="15" dur="400" fill="hold"/>
                                        <p:tgtEl>
                                          <p:spTgt spid="3074"/>
                                        </p:tgtEl>
                                        <p:attrNameLst>
                                          <p:attrName>ppt_x</p:attrName>
                                        </p:attrNameLst>
                                      </p:cBhvr>
                                      <p:tavLst>
                                        <p:tav tm="0">
                                          <p:val>
                                            <p:strVal val="#ppt_x"/>
                                          </p:val>
                                        </p:tav>
                                        <p:tav tm="100000">
                                          <p:val>
                                            <p:strVal val="#ppt_x"/>
                                          </p:val>
                                        </p:tav>
                                      </p:tavLst>
                                    </p:anim>
                                    <p:anim calcmode="lin" valueType="num">
                                      <p:cBhvr>
                                        <p:cTn id="16" dur="400" fill="hold"/>
                                        <p:tgtEl>
                                          <p:spTgt spid="3074"/>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307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307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fade">
                                      <p:cBhvr>
                                        <p:cTn id="23" dur="1000"/>
                                        <p:tgtEl>
                                          <p:spTgt spid="3">
                                            <p:txEl>
                                              <p:pRg st="0" end="0"/>
                                            </p:txEl>
                                          </p:spTgt>
                                        </p:tgtEl>
                                      </p:cBhvr>
                                    </p:animEffect>
                                    <p:anim calcmode="lin" valueType="num">
                                      <p:cBhvr>
                                        <p:cTn id="2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fade">
                                      <p:cBhvr>
                                        <p:cTn id="30" dur="1000"/>
                                        <p:tgtEl>
                                          <p:spTgt spid="3">
                                            <p:txEl>
                                              <p:pRg st="1" end="1"/>
                                            </p:txEl>
                                          </p:spTgt>
                                        </p:tgtEl>
                                      </p:cBhvr>
                                    </p:animEffect>
                                    <p:anim calcmode="lin" valueType="num">
                                      <p:cBhvr>
                                        <p:cTn id="3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152128"/>
          </a:xfrm>
          <a:solidFill>
            <a:srgbClr val="FFFF00"/>
          </a:solidFill>
          <a:ln w="25400">
            <a:solidFill>
              <a:schemeClr val="accent1"/>
            </a:solidFill>
          </a:ln>
        </p:spPr>
        <p:txBody>
          <a:bodyPr>
            <a:normAutofit fontScale="90000"/>
          </a:bodyPr>
          <a:lstStyle/>
          <a:p>
            <a:r>
              <a:rPr lang="it-IT" sz="5300" b="1" dirty="0">
                <a:solidFill>
                  <a:srgbClr val="FF0000"/>
                </a:solidFill>
              </a:rPr>
              <a:t>Lavoro minorile: </a:t>
            </a:r>
            <a:r>
              <a:rPr lang="it-IT" b="1" dirty="0" smtClean="0">
                <a:solidFill>
                  <a:srgbClr val="FF0000"/>
                </a:solidFill>
              </a:rPr>
              <a:t/>
            </a:r>
            <a:br>
              <a:rPr lang="it-IT" b="1" dirty="0" smtClean="0">
                <a:solidFill>
                  <a:srgbClr val="FF0000"/>
                </a:solidFill>
              </a:rPr>
            </a:br>
            <a:r>
              <a:rPr lang="it-IT" sz="2700" b="1" dirty="0" smtClean="0">
                <a:solidFill>
                  <a:srgbClr val="FF0000"/>
                </a:solidFill>
              </a:rPr>
              <a:t>negate </a:t>
            </a:r>
            <a:r>
              <a:rPr lang="it-IT" sz="2700" b="1" dirty="0">
                <a:solidFill>
                  <a:srgbClr val="FF0000"/>
                </a:solidFill>
              </a:rPr>
              <a:t>infanzia e istruzione a milioni di bambini nel </a:t>
            </a:r>
            <a:r>
              <a:rPr lang="it-IT" sz="2700" b="1" dirty="0" smtClean="0">
                <a:solidFill>
                  <a:srgbClr val="FF0000"/>
                </a:solidFill>
              </a:rPr>
              <a:t>mondo</a:t>
            </a:r>
            <a:endParaRPr lang="it-IT" b="1" dirty="0">
              <a:solidFill>
                <a:srgbClr val="FF0000"/>
              </a:solidFill>
            </a:endParaRPr>
          </a:p>
        </p:txBody>
      </p:sp>
      <p:sp>
        <p:nvSpPr>
          <p:cNvPr id="5" name="Segnaposto data 4"/>
          <p:cNvSpPr>
            <a:spLocks noGrp="1"/>
          </p:cNvSpPr>
          <p:nvPr>
            <p:ph type="dt" sz="half" idx="10"/>
          </p:nvPr>
        </p:nvSpPr>
        <p:spPr/>
        <p:txBody>
          <a:bodyPr/>
          <a:lstStyle/>
          <a:p>
            <a:fld id="{C4642199-A048-4C23-A841-42C80427529B}" type="datetime1">
              <a:rPr lang="it-IT" smtClean="0"/>
              <a:t>22/11/2019</a:t>
            </a:fld>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3</a:t>
            </a:fld>
            <a:endParaRPr lang="it-IT"/>
          </a:p>
        </p:txBody>
      </p:sp>
      <p:pic>
        <p:nvPicPr>
          <p:cNvPr id="9" name="Picture 2" descr="C:\Users\Master\Desktop\Ultimi lavori\foto\p69.png"/>
          <p:cNvPicPr>
            <a:picLocks noChangeAspect="1" noChangeArrowheads="1"/>
          </p:cNvPicPr>
          <p:nvPr/>
        </p:nvPicPr>
        <p:blipFill>
          <a:blip r:embed="rId2" cstate="print"/>
          <a:srcRect/>
          <a:stretch>
            <a:fillRect/>
          </a:stretch>
        </p:blipFill>
        <p:spPr bwMode="auto">
          <a:xfrm>
            <a:off x="539552" y="1556792"/>
            <a:ext cx="8136904" cy="488214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152128"/>
          </a:xfrm>
          <a:solidFill>
            <a:srgbClr val="FFFF00"/>
          </a:solidFill>
          <a:ln w="25400">
            <a:solidFill>
              <a:schemeClr val="accent1"/>
            </a:solidFill>
          </a:ln>
        </p:spPr>
        <p:txBody>
          <a:bodyPr>
            <a:normAutofit fontScale="90000"/>
          </a:bodyPr>
          <a:lstStyle/>
          <a:p>
            <a:r>
              <a:rPr lang="it-IT" sz="5300" b="1" dirty="0">
                <a:solidFill>
                  <a:srgbClr val="FF0000"/>
                </a:solidFill>
              </a:rPr>
              <a:t>Lavoro minorile: </a:t>
            </a:r>
            <a:r>
              <a:rPr lang="it-IT" b="1" dirty="0" smtClean="0">
                <a:solidFill>
                  <a:srgbClr val="FF0000"/>
                </a:solidFill>
              </a:rPr>
              <a:t/>
            </a:r>
            <a:br>
              <a:rPr lang="it-IT" b="1" dirty="0" smtClean="0">
                <a:solidFill>
                  <a:srgbClr val="FF0000"/>
                </a:solidFill>
              </a:rPr>
            </a:br>
            <a:r>
              <a:rPr lang="it-IT" sz="2700" b="1" dirty="0" smtClean="0">
                <a:solidFill>
                  <a:srgbClr val="FF0000"/>
                </a:solidFill>
              </a:rPr>
              <a:t>negate </a:t>
            </a:r>
            <a:r>
              <a:rPr lang="it-IT" sz="2700" b="1" dirty="0">
                <a:solidFill>
                  <a:srgbClr val="FF0000"/>
                </a:solidFill>
              </a:rPr>
              <a:t>infanzia e istruzione a milioni di bambini nel </a:t>
            </a:r>
            <a:r>
              <a:rPr lang="it-IT" sz="2700" b="1" dirty="0" smtClean="0">
                <a:solidFill>
                  <a:srgbClr val="FF0000"/>
                </a:solidFill>
              </a:rPr>
              <a:t>mondo</a:t>
            </a:r>
            <a:endParaRPr lang="it-IT" b="1" dirty="0">
              <a:solidFill>
                <a:srgbClr val="FF0000"/>
              </a:solidFill>
            </a:endParaRPr>
          </a:p>
        </p:txBody>
      </p:sp>
      <p:sp>
        <p:nvSpPr>
          <p:cNvPr id="3" name="Sottotitolo 2"/>
          <p:cNvSpPr>
            <a:spLocks noGrp="1"/>
          </p:cNvSpPr>
          <p:nvPr>
            <p:ph type="subTitle" idx="1"/>
          </p:nvPr>
        </p:nvSpPr>
        <p:spPr>
          <a:xfrm>
            <a:off x="251520" y="2276872"/>
            <a:ext cx="8640960" cy="4032448"/>
          </a:xfrm>
          <a:solidFill>
            <a:schemeClr val="tx2">
              <a:lumMod val="20000"/>
              <a:lumOff val="80000"/>
            </a:schemeClr>
          </a:solidFill>
          <a:ln w="25400">
            <a:solidFill>
              <a:schemeClr val="accent1"/>
            </a:solidFill>
          </a:ln>
        </p:spPr>
        <p:txBody>
          <a:bodyPr>
            <a:normAutofit/>
          </a:bodyPr>
          <a:lstStyle/>
          <a:p>
            <a:pPr algn="just"/>
            <a:r>
              <a:rPr lang="it-IT" sz="1800" b="1" dirty="0">
                <a:solidFill>
                  <a:srgbClr val="FF0000"/>
                </a:solidFill>
              </a:rPr>
              <a:t>Il lavoro minorile </a:t>
            </a:r>
            <a:r>
              <a:rPr lang="it-IT" sz="1800" dirty="0">
                <a:solidFill>
                  <a:schemeClr val="tx1"/>
                </a:solidFill>
              </a:rPr>
              <a:t>è un fenomeno dalle dimensioni importanti: </a:t>
            </a:r>
            <a:r>
              <a:rPr lang="it-IT" sz="1800" b="1" dirty="0">
                <a:solidFill>
                  <a:schemeClr val="tx1"/>
                </a:solidFill>
              </a:rPr>
              <a:t>Unicef e </a:t>
            </a:r>
            <a:r>
              <a:rPr lang="it-IT" sz="1800" b="1" dirty="0" err="1">
                <a:solidFill>
                  <a:schemeClr val="tx1"/>
                </a:solidFill>
              </a:rPr>
              <a:t>Save</a:t>
            </a:r>
            <a:r>
              <a:rPr lang="it-IT" sz="1800" b="1" dirty="0">
                <a:solidFill>
                  <a:schemeClr val="tx1"/>
                </a:solidFill>
              </a:rPr>
              <a:t> the </a:t>
            </a:r>
            <a:r>
              <a:rPr lang="it-IT" sz="1800" b="1" dirty="0" err="1">
                <a:solidFill>
                  <a:schemeClr val="tx1"/>
                </a:solidFill>
              </a:rPr>
              <a:t>Children</a:t>
            </a:r>
            <a:r>
              <a:rPr lang="it-IT" sz="1800" b="1" dirty="0">
                <a:solidFill>
                  <a:schemeClr val="tx1"/>
                </a:solidFill>
              </a:rPr>
              <a:t> </a:t>
            </a:r>
            <a:r>
              <a:rPr lang="it-IT" sz="1800" dirty="0">
                <a:solidFill>
                  <a:schemeClr val="tx1"/>
                </a:solidFill>
              </a:rPr>
              <a:t>ricordano che oggi nel mondo sono </a:t>
            </a:r>
            <a:r>
              <a:rPr lang="it-IT" sz="1800" dirty="0" smtClean="0">
                <a:solidFill>
                  <a:schemeClr val="tx1"/>
                </a:solidFill>
              </a:rPr>
              <a:t>168 </a:t>
            </a:r>
            <a:r>
              <a:rPr lang="it-IT" sz="1800" dirty="0">
                <a:solidFill>
                  <a:schemeClr val="tx1"/>
                </a:solidFill>
              </a:rPr>
              <a:t>milioni i bambini e gli adolescenti, tra i 5 e i 17 anni, vittime dello sfruttamento lavorativo, 1 su 10, in Africa 1 su 5. </a:t>
            </a:r>
            <a:endParaRPr lang="it-IT" sz="1800" dirty="0" smtClean="0">
              <a:solidFill>
                <a:schemeClr val="tx1"/>
              </a:solidFill>
            </a:endParaRPr>
          </a:p>
          <a:p>
            <a:pPr algn="just"/>
            <a:endParaRPr lang="it-IT" sz="1800" b="1" dirty="0" smtClean="0">
              <a:solidFill>
                <a:srgbClr val="FF0000"/>
              </a:solidFill>
            </a:endParaRPr>
          </a:p>
          <a:p>
            <a:pPr algn="just"/>
            <a:r>
              <a:rPr lang="it-IT" sz="1800" b="1" dirty="0" smtClean="0">
                <a:solidFill>
                  <a:srgbClr val="FF0000"/>
                </a:solidFill>
              </a:rPr>
              <a:t>E </a:t>
            </a:r>
            <a:r>
              <a:rPr lang="it-IT" sz="1800" b="1" dirty="0">
                <a:solidFill>
                  <a:srgbClr val="FF0000"/>
                </a:solidFill>
              </a:rPr>
              <a:t>quasi la metà di essi </a:t>
            </a:r>
            <a:r>
              <a:rPr lang="it-IT" sz="1800" dirty="0">
                <a:solidFill>
                  <a:schemeClr val="tx1"/>
                </a:solidFill>
              </a:rPr>
              <a:t>sono impiegati in lavori duri e pericolosi che ne mettono a rischio la salute e la sicurezza, con gravi ripercussioni anche dal punto di vista psicologico. </a:t>
            </a:r>
            <a:endParaRPr lang="it-IT" sz="1800" dirty="0" smtClean="0">
              <a:solidFill>
                <a:schemeClr val="tx1"/>
              </a:solidFill>
            </a:endParaRPr>
          </a:p>
          <a:p>
            <a:pPr algn="just"/>
            <a:endParaRPr lang="it-IT" sz="1800" b="1" dirty="0" smtClean="0">
              <a:solidFill>
                <a:srgbClr val="FF0000"/>
              </a:solidFill>
            </a:endParaRPr>
          </a:p>
          <a:p>
            <a:pPr algn="just"/>
            <a:r>
              <a:rPr lang="it-IT" sz="1800" b="1" dirty="0" smtClean="0">
                <a:solidFill>
                  <a:srgbClr val="FF0000"/>
                </a:solidFill>
              </a:rPr>
              <a:t>Del </a:t>
            </a:r>
            <a:r>
              <a:rPr lang="it-IT" sz="1800" b="1" dirty="0">
                <a:solidFill>
                  <a:srgbClr val="FF0000"/>
                </a:solidFill>
              </a:rPr>
              <a:t>fenomeno non è esente l’Italia </a:t>
            </a:r>
            <a:r>
              <a:rPr lang="it-IT" sz="1800" dirty="0">
                <a:solidFill>
                  <a:schemeClr val="tx1"/>
                </a:solidFill>
              </a:rPr>
              <a:t>dove, negli ultimi due anni, sono stati accertati 480 casi di occupazione irregolare, sia di minori italiani sia di stranieri, in particolare nei servizi di alloggio e ristorazione, quindi nel commercio, nelle attività manifatturiere e in </a:t>
            </a:r>
            <a:r>
              <a:rPr lang="it-IT" sz="1800" dirty="0" smtClean="0">
                <a:solidFill>
                  <a:schemeClr val="tx1"/>
                </a:solidFill>
              </a:rPr>
              <a:t>agricoltura.</a:t>
            </a:r>
          </a:p>
          <a:p>
            <a:pPr algn="just"/>
            <a:endParaRPr lang="it-IT" sz="1800" b="1" dirty="0" smtClean="0">
              <a:solidFill>
                <a:srgbClr val="FF0000"/>
              </a:solidFill>
            </a:endParaRPr>
          </a:p>
          <a:p>
            <a:pPr algn="just"/>
            <a:r>
              <a:rPr lang="it-IT" sz="1800" b="1" dirty="0" smtClean="0">
                <a:solidFill>
                  <a:srgbClr val="FF0000"/>
                </a:solidFill>
              </a:rPr>
              <a:t>Un </a:t>
            </a:r>
            <a:r>
              <a:rPr lang="it-IT" sz="1800" b="1" dirty="0">
                <a:solidFill>
                  <a:srgbClr val="FF0000"/>
                </a:solidFill>
              </a:rPr>
              <a:t>numero </a:t>
            </a:r>
            <a:r>
              <a:rPr lang="it-IT" sz="1800" dirty="0">
                <a:solidFill>
                  <a:schemeClr val="tx1"/>
                </a:solidFill>
              </a:rPr>
              <a:t>senza dubbio </a:t>
            </a:r>
            <a:r>
              <a:rPr lang="it-IT" sz="1800" dirty="0" smtClean="0">
                <a:solidFill>
                  <a:schemeClr val="tx1"/>
                </a:solidFill>
              </a:rPr>
              <a:t>sottostimato, perché </a:t>
            </a:r>
            <a:r>
              <a:rPr lang="it-IT" sz="1800" dirty="0">
                <a:solidFill>
                  <a:schemeClr val="tx1"/>
                </a:solidFill>
              </a:rPr>
              <a:t>in Italia manca una rilevazione sistematica in grado di definirne la reale presenza.</a:t>
            </a:r>
          </a:p>
        </p:txBody>
      </p:sp>
      <p:sp>
        <p:nvSpPr>
          <p:cNvPr id="5" name="Segnaposto data 4"/>
          <p:cNvSpPr>
            <a:spLocks noGrp="1"/>
          </p:cNvSpPr>
          <p:nvPr>
            <p:ph type="dt" sz="half" idx="10"/>
          </p:nvPr>
        </p:nvSpPr>
        <p:spPr/>
        <p:txBody>
          <a:bodyPr/>
          <a:lstStyle/>
          <a:p>
            <a:fld id="{8A655E5B-D347-45F3-A52B-F412C0FC426E}" type="datetime1">
              <a:rPr lang="it-IT" smtClean="0"/>
              <a:t>22/11/2019</a:t>
            </a:fld>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4</a:t>
            </a:fld>
            <a:endParaRPr lang="it-IT"/>
          </a:p>
        </p:txBody>
      </p:sp>
      <p:sp>
        <p:nvSpPr>
          <p:cNvPr id="7" name="CasellaDiTesto 6"/>
          <p:cNvSpPr txBox="1"/>
          <p:nvPr/>
        </p:nvSpPr>
        <p:spPr>
          <a:xfrm>
            <a:off x="971600" y="1628800"/>
            <a:ext cx="7200800" cy="369332"/>
          </a:xfrm>
          <a:prstGeom prst="rect">
            <a:avLst/>
          </a:prstGeom>
          <a:noFill/>
        </p:spPr>
        <p:txBody>
          <a:bodyPr wrap="square" rtlCol="0">
            <a:spAutoFit/>
          </a:bodyPr>
          <a:lstStyle/>
          <a:p>
            <a:pPr algn="ctr"/>
            <a:r>
              <a:rPr lang="it-IT" b="1" dirty="0" smtClean="0">
                <a:solidFill>
                  <a:srgbClr val="0070C0"/>
                </a:solidFill>
              </a:rPr>
              <a:t>Sfruttamento del lavoro minorile: un fenomeno globale</a:t>
            </a:r>
            <a:endParaRPr lang="it-IT"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152128"/>
          </a:xfrm>
          <a:solidFill>
            <a:srgbClr val="FFFF00"/>
          </a:solidFill>
          <a:ln w="25400">
            <a:solidFill>
              <a:schemeClr val="accent1"/>
            </a:solidFill>
          </a:ln>
        </p:spPr>
        <p:txBody>
          <a:bodyPr>
            <a:normAutofit fontScale="90000"/>
          </a:bodyPr>
          <a:lstStyle/>
          <a:p>
            <a:r>
              <a:rPr lang="it-IT" sz="5300" b="1" dirty="0">
                <a:solidFill>
                  <a:srgbClr val="FF0000"/>
                </a:solidFill>
              </a:rPr>
              <a:t>Lavoro minorile: </a:t>
            </a:r>
            <a:r>
              <a:rPr lang="it-IT" b="1" dirty="0" smtClean="0">
                <a:solidFill>
                  <a:srgbClr val="FF0000"/>
                </a:solidFill>
              </a:rPr>
              <a:t/>
            </a:r>
            <a:br>
              <a:rPr lang="it-IT" b="1" dirty="0" smtClean="0">
                <a:solidFill>
                  <a:srgbClr val="FF0000"/>
                </a:solidFill>
              </a:rPr>
            </a:br>
            <a:r>
              <a:rPr lang="it-IT" sz="2700" b="1" dirty="0" smtClean="0">
                <a:solidFill>
                  <a:srgbClr val="FF0000"/>
                </a:solidFill>
              </a:rPr>
              <a:t>negate </a:t>
            </a:r>
            <a:r>
              <a:rPr lang="it-IT" sz="2700" b="1" dirty="0">
                <a:solidFill>
                  <a:srgbClr val="FF0000"/>
                </a:solidFill>
              </a:rPr>
              <a:t>infanzia e istruzione a milioni di bambini nel </a:t>
            </a:r>
            <a:r>
              <a:rPr lang="it-IT" sz="2700" b="1" dirty="0" smtClean="0">
                <a:solidFill>
                  <a:srgbClr val="FF0000"/>
                </a:solidFill>
              </a:rPr>
              <a:t>mondo</a:t>
            </a:r>
            <a:endParaRPr lang="it-IT" b="1" dirty="0">
              <a:solidFill>
                <a:srgbClr val="FF0000"/>
              </a:solidFill>
            </a:endParaRPr>
          </a:p>
        </p:txBody>
      </p:sp>
      <p:sp>
        <p:nvSpPr>
          <p:cNvPr id="3" name="Sottotitolo 2"/>
          <p:cNvSpPr>
            <a:spLocks noGrp="1"/>
          </p:cNvSpPr>
          <p:nvPr>
            <p:ph type="subTitle" idx="1"/>
          </p:nvPr>
        </p:nvSpPr>
        <p:spPr>
          <a:xfrm>
            <a:off x="251520" y="2132856"/>
            <a:ext cx="8640960" cy="2088232"/>
          </a:xfrm>
          <a:solidFill>
            <a:schemeClr val="tx2">
              <a:lumMod val="20000"/>
              <a:lumOff val="80000"/>
            </a:schemeClr>
          </a:solidFill>
          <a:ln w="25400">
            <a:solidFill>
              <a:schemeClr val="accent1"/>
            </a:solidFill>
          </a:ln>
        </p:spPr>
        <p:txBody>
          <a:bodyPr>
            <a:normAutofit/>
          </a:bodyPr>
          <a:lstStyle/>
          <a:p>
            <a:pPr algn="just"/>
            <a:r>
              <a:rPr lang="it-IT" sz="1800" b="1" dirty="0">
                <a:solidFill>
                  <a:srgbClr val="FF0000"/>
                </a:solidFill>
              </a:rPr>
              <a:t>La Giornata mondiale contro il lavoro minorile che si celebra ogni anno il 12 giugno</a:t>
            </a:r>
            <a:r>
              <a:rPr lang="it-IT" sz="1800" dirty="0">
                <a:solidFill>
                  <a:schemeClr val="tx1"/>
                </a:solidFill>
              </a:rPr>
              <a:t>, ci dice che attualmente 64 milioni di bambine e 88 milioni di bambini si vedono sottrarre l'infanzia alla quale hanno diritto, privati della scuola e delle cure di cui hanno bisogno e dell'opportunità di costruire un futuro migliore per sé e per la propria famiglia. </a:t>
            </a:r>
            <a:endParaRPr lang="it-IT" sz="1800" dirty="0" smtClean="0">
              <a:solidFill>
                <a:schemeClr val="tx1"/>
              </a:solidFill>
            </a:endParaRPr>
          </a:p>
          <a:p>
            <a:pPr algn="just"/>
            <a:r>
              <a:rPr lang="it-IT" sz="1800" b="1" dirty="0" smtClean="0">
                <a:solidFill>
                  <a:srgbClr val="FF0000"/>
                </a:solidFill>
              </a:rPr>
              <a:t>Oltre </a:t>
            </a:r>
            <a:r>
              <a:rPr lang="it-IT" sz="1800" b="1" dirty="0">
                <a:solidFill>
                  <a:srgbClr val="FF0000"/>
                </a:solidFill>
              </a:rPr>
              <a:t>7 su 10 vengono impiegati in agricoltura</a:t>
            </a:r>
            <a:r>
              <a:rPr lang="it-IT" sz="1800" dirty="0">
                <a:solidFill>
                  <a:schemeClr val="tx1"/>
                </a:solidFill>
              </a:rPr>
              <a:t>, i restanti lavorano nel settore dei servizi o nell'industria, nelle miniere, nelle cave e nei lavori domestici: 15,5 milioni questi ultimi, forse i più esposti a vari pericoli.</a:t>
            </a:r>
          </a:p>
        </p:txBody>
      </p:sp>
      <p:sp>
        <p:nvSpPr>
          <p:cNvPr id="5" name="Segnaposto data 4"/>
          <p:cNvSpPr>
            <a:spLocks noGrp="1"/>
          </p:cNvSpPr>
          <p:nvPr>
            <p:ph type="dt" sz="half" idx="10"/>
          </p:nvPr>
        </p:nvSpPr>
        <p:spPr/>
        <p:txBody>
          <a:bodyPr/>
          <a:lstStyle/>
          <a:p>
            <a:fld id="{2F998BD0-FAA3-4ED7-AB7E-A9AA7C91EBEF}" type="datetime1">
              <a:rPr lang="it-IT" smtClean="0"/>
              <a:t>22/11/2019</a:t>
            </a:fld>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5</a:t>
            </a:fld>
            <a:endParaRPr lang="it-IT"/>
          </a:p>
        </p:txBody>
      </p:sp>
      <p:sp>
        <p:nvSpPr>
          <p:cNvPr id="7" name="CasellaDiTesto 6"/>
          <p:cNvSpPr txBox="1"/>
          <p:nvPr/>
        </p:nvSpPr>
        <p:spPr>
          <a:xfrm>
            <a:off x="971600" y="1628800"/>
            <a:ext cx="7200800" cy="369332"/>
          </a:xfrm>
          <a:prstGeom prst="rect">
            <a:avLst/>
          </a:prstGeom>
          <a:noFill/>
        </p:spPr>
        <p:txBody>
          <a:bodyPr wrap="square" rtlCol="0">
            <a:spAutoFit/>
          </a:bodyPr>
          <a:lstStyle/>
          <a:p>
            <a:pPr algn="ctr"/>
            <a:r>
              <a:rPr lang="it-IT" b="1" dirty="0">
                <a:solidFill>
                  <a:srgbClr val="0070C0"/>
                </a:solidFill>
              </a:rPr>
              <a:t>Il lavoro allontana i minori dalla scuola e da un futuro migliore</a:t>
            </a:r>
          </a:p>
        </p:txBody>
      </p:sp>
      <p:pic>
        <p:nvPicPr>
          <p:cNvPr id="4098" name="Picture 2" descr="C:\Users\Master\Desktop\Ultimi lavori\foto\p32.jpg"/>
          <p:cNvPicPr>
            <a:picLocks noChangeAspect="1" noChangeArrowheads="1"/>
          </p:cNvPicPr>
          <p:nvPr/>
        </p:nvPicPr>
        <p:blipFill>
          <a:blip r:embed="rId2" cstate="print"/>
          <a:srcRect/>
          <a:stretch>
            <a:fillRect/>
          </a:stretch>
        </p:blipFill>
        <p:spPr bwMode="auto">
          <a:xfrm>
            <a:off x="5148064" y="4365104"/>
            <a:ext cx="3024336" cy="2094633"/>
          </a:xfrm>
          <a:prstGeom prst="rect">
            <a:avLst/>
          </a:prstGeom>
          <a:noFill/>
          <a:ln w="25400">
            <a:solidFill>
              <a:srgbClr val="FF0000"/>
            </a:solidFill>
          </a:ln>
        </p:spPr>
      </p:pic>
      <p:pic>
        <p:nvPicPr>
          <p:cNvPr id="4099" name="Picture 3" descr="C:\Users\Master\Desktop\Ultimi lavori\foto\p34.jpg"/>
          <p:cNvPicPr>
            <a:picLocks noChangeAspect="1" noChangeArrowheads="1"/>
          </p:cNvPicPr>
          <p:nvPr/>
        </p:nvPicPr>
        <p:blipFill>
          <a:blip r:embed="rId3" cstate="print"/>
          <a:srcRect/>
          <a:stretch>
            <a:fillRect/>
          </a:stretch>
        </p:blipFill>
        <p:spPr bwMode="auto">
          <a:xfrm>
            <a:off x="971600" y="4365103"/>
            <a:ext cx="2787899" cy="2088233"/>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3" presetClass="entr" presetSubtype="0" fill="hold" nodeType="clickEffect">
                                  <p:stCondLst>
                                    <p:cond delay="0"/>
                                  </p:stCondLst>
                                  <p:childTnLst>
                                    <p:set>
                                      <p:cBhvr>
                                        <p:cTn id="13" dur="1" fill="hold">
                                          <p:stCondLst>
                                            <p:cond delay="0"/>
                                          </p:stCondLst>
                                        </p:cTn>
                                        <p:tgtEl>
                                          <p:spTgt spid="4099"/>
                                        </p:tgtEl>
                                        <p:attrNameLst>
                                          <p:attrName>style.visibility</p:attrName>
                                        </p:attrNameLst>
                                      </p:cBhvr>
                                      <p:to>
                                        <p:strVal val="visible"/>
                                      </p:to>
                                    </p:set>
                                    <p:animEffect transition="in" filter="fade">
                                      <p:cBhvr>
                                        <p:cTn id="14" dur="100"/>
                                        <p:tgtEl>
                                          <p:spTgt spid="4099"/>
                                        </p:tgtEl>
                                      </p:cBhvr>
                                    </p:animEffect>
                                    <p:anim calcmode="lin" valueType="num">
                                      <p:cBhvr>
                                        <p:cTn id="15" dur="400" fill="hold"/>
                                        <p:tgtEl>
                                          <p:spTgt spid="4099"/>
                                        </p:tgtEl>
                                        <p:attrNameLst>
                                          <p:attrName>ppt_x</p:attrName>
                                        </p:attrNameLst>
                                      </p:cBhvr>
                                      <p:tavLst>
                                        <p:tav tm="0">
                                          <p:val>
                                            <p:strVal val="#ppt_x"/>
                                          </p:val>
                                        </p:tav>
                                        <p:tav tm="100000">
                                          <p:val>
                                            <p:strVal val="#ppt_x"/>
                                          </p:val>
                                        </p:tav>
                                      </p:tavLst>
                                    </p:anim>
                                    <p:anim calcmode="lin" valueType="num">
                                      <p:cBhvr>
                                        <p:cTn id="16" dur="400" fill="hold"/>
                                        <p:tgtEl>
                                          <p:spTgt spid="4099"/>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409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409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3" presetClass="entr" presetSubtype="0" fill="hold" nodeType="clickEffect">
                                  <p:stCondLst>
                                    <p:cond delay="0"/>
                                  </p:stCondLst>
                                  <p:childTnLst>
                                    <p:set>
                                      <p:cBhvr>
                                        <p:cTn id="22" dur="1" fill="hold">
                                          <p:stCondLst>
                                            <p:cond delay="0"/>
                                          </p:stCondLst>
                                        </p:cTn>
                                        <p:tgtEl>
                                          <p:spTgt spid="4098"/>
                                        </p:tgtEl>
                                        <p:attrNameLst>
                                          <p:attrName>style.visibility</p:attrName>
                                        </p:attrNameLst>
                                      </p:cBhvr>
                                      <p:to>
                                        <p:strVal val="visible"/>
                                      </p:to>
                                    </p:set>
                                    <p:animEffect transition="in" filter="fade">
                                      <p:cBhvr>
                                        <p:cTn id="23" dur="100"/>
                                        <p:tgtEl>
                                          <p:spTgt spid="4098"/>
                                        </p:tgtEl>
                                      </p:cBhvr>
                                    </p:animEffect>
                                    <p:anim calcmode="lin" valueType="num">
                                      <p:cBhvr>
                                        <p:cTn id="24" dur="400" fill="hold"/>
                                        <p:tgtEl>
                                          <p:spTgt spid="4098"/>
                                        </p:tgtEl>
                                        <p:attrNameLst>
                                          <p:attrName>ppt_x</p:attrName>
                                        </p:attrNameLst>
                                      </p:cBhvr>
                                      <p:tavLst>
                                        <p:tav tm="0">
                                          <p:val>
                                            <p:strVal val="#ppt_x"/>
                                          </p:val>
                                        </p:tav>
                                        <p:tav tm="100000">
                                          <p:val>
                                            <p:strVal val="#ppt_x"/>
                                          </p:val>
                                        </p:tav>
                                      </p:tavLst>
                                    </p:anim>
                                    <p:anim calcmode="lin" valueType="num">
                                      <p:cBhvr>
                                        <p:cTn id="25" dur="400" fill="hold"/>
                                        <p:tgtEl>
                                          <p:spTgt spid="4098"/>
                                        </p:tgtEl>
                                        <p:attrNameLst>
                                          <p:attrName>ppt_y</p:attrName>
                                        </p:attrNameLst>
                                      </p:cBhvr>
                                      <p:tavLst>
                                        <p:tav tm="0">
                                          <p:val>
                                            <p:strVal val="#ppt_y+0.31"/>
                                          </p:val>
                                        </p:tav>
                                        <p:tav tm="100000">
                                          <p:val>
                                            <p:strVal val="#ppt_y+0.31"/>
                                          </p:val>
                                        </p:tav>
                                      </p:tavLst>
                                    </p:anim>
                                    <p:anim calcmode="lin" valueType="num">
                                      <p:cBhvr>
                                        <p:cTn id="26" dur="600" decel="50000" fill="hold">
                                          <p:stCondLst>
                                            <p:cond delay="400"/>
                                          </p:stCondLst>
                                        </p:cTn>
                                        <p:tgtEl>
                                          <p:spTgt spid="409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7" dur="600" decel="50000" fill="hold">
                                          <p:stCondLst>
                                            <p:cond delay="400"/>
                                          </p:stCondLst>
                                        </p:cTn>
                                        <p:tgtEl>
                                          <p:spTgt spid="409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fade">
                                      <p:cBhvr>
                                        <p:cTn id="32" dur="1000"/>
                                        <p:tgtEl>
                                          <p:spTgt spid="3">
                                            <p:txEl>
                                              <p:pRg st="0" end="0"/>
                                            </p:txEl>
                                          </p:spTgt>
                                        </p:tgtEl>
                                      </p:cBhvr>
                                    </p:animEffect>
                                    <p:anim calcmode="lin" valueType="num">
                                      <p:cBhvr>
                                        <p:cTn id="3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animEffect transition="in" filter="fade">
                                      <p:cBhvr>
                                        <p:cTn id="39" dur="1000"/>
                                        <p:tgtEl>
                                          <p:spTgt spid="3">
                                            <p:txEl>
                                              <p:pRg st="1" end="1"/>
                                            </p:txEl>
                                          </p:spTgt>
                                        </p:tgtEl>
                                      </p:cBhvr>
                                    </p:animEffect>
                                    <p:anim calcmode="lin" valueType="num">
                                      <p:cBhvr>
                                        <p:cTn id="4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152128"/>
          </a:xfrm>
          <a:solidFill>
            <a:srgbClr val="FFFF00"/>
          </a:solidFill>
          <a:ln w="25400">
            <a:solidFill>
              <a:schemeClr val="accent1"/>
            </a:solidFill>
          </a:ln>
        </p:spPr>
        <p:txBody>
          <a:bodyPr>
            <a:normAutofit fontScale="90000"/>
          </a:bodyPr>
          <a:lstStyle/>
          <a:p>
            <a:r>
              <a:rPr lang="it-IT" sz="5300" b="1" dirty="0">
                <a:solidFill>
                  <a:srgbClr val="FF0000"/>
                </a:solidFill>
              </a:rPr>
              <a:t>Lavoro minorile: </a:t>
            </a:r>
            <a:r>
              <a:rPr lang="it-IT" b="1" dirty="0" smtClean="0">
                <a:solidFill>
                  <a:srgbClr val="FF0000"/>
                </a:solidFill>
              </a:rPr>
              <a:t/>
            </a:r>
            <a:br>
              <a:rPr lang="it-IT" b="1" dirty="0" smtClean="0">
                <a:solidFill>
                  <a:srgbClr val="FF0000"/>
                </a:solidFill>
              </a:rPr>
            </a:br>
            <a:r>
              <a:rPr lang="it-IT" sz="2700" b="1" dirty="0" smtClean="0">
                <a:solidFill>
                  <a:srgbClr val="FF0000"/>
                </a:solidFill>
              </a:rPr>
              <a:t>negate </a:t>
            </a:r>
            <a:r>
              <a:rPr lang="it-IT" sz="2700" b="1" dirty="0">
                <a:solidFill>
                  <a:srgbClr val="FF0000"/>
                </a:solidFill>
              </a:rPr>
              <a:t>infanzia e istruzione a milioni di bambini nel </a:t>
            </a:r>
            <a:r>
              <a:rPr lang="it-IT" sz="2700" b="1" dirty="0" smtClean="0">
                <a:solidFill>
                  <a:srgbClr val="FF0000"/>
                </a:solidFill>
              </a:rPr>
              <a:t>mondo</a:t>
            </a:r>
            <a:endParaRPr lang="it-IT" b="1" dirty="0">
              <a:solidFill>
                <a:srgbClr val="FF0000"/>
              </a:solidFill>
            </a:endParaRPr>
          </a:p>
        </p:txBody>
      </p:sp>
      <p:sp>
        <p:nvSpPr>
          <p:cNvPr id="3" name="Sottotitolo 2"/>
          <p:cNvSpPr>
            <a:spLocks noGrp="1"/>
          </p:cNvSpPr>
          <p:nvPr>
            <p:ph type="subTitle" idx="1"/>
          </p:nvPr>
        </p:nvSpPr>
        <p:spPr>
          <a:xfrm>
            <a:off x="251520" y="2132856"/>
            <a:ext cx="8640960" cy="2016224"/>
          </a:xfrm>
          <a:solidFill>
            <a:schemeClr val="tx2">
              <a:lumMod val="20000"/>
              <a:lumOff val="80000"/>
            </a:schemeClr>
          </a:solidFill>
          <a:ln w="25400">
            <a:solidFill>
              <a:schemeClr val="accent1"/>
            </a:solidFill>
          </a:ln>
        </p:spPr>
        <p:txBody>
          <a:bodyPr>
            <a:normAutofit fontScale="92500" lnSpcReduction="20000"/>
          </a:bodyPr>
          <a:lstStyle/>
          <a:p>
            <a:pPr algn="just"/>
            <a:r>
              <a:rPr lang="it-IT" sz="1900" b="1" dirty="0" smtClean="0">
                <a:solidFill>
                  <a:srgbClr val="FF0000"/>
                </a:solidFill>
              </a:rPr>
              <a:t>La povertà è una delle principali: </a:t>
            </a:r>
            <a:r>
              <a:rPr lang="it-IT" sz="1900" dirty="0" smtClean="0">
                <a:solidFill>
                  <a:schemeClr val="tx1"/>
                </a:solidFill>
              </a:rPr>
              <a:t>in molti paesi del mondo i genitori spingono i propri figli ad andare a lavorare per contribuire al sostentamento famigliare. </a:t>
            </a:r>
          </a:p>
          <a:p>
            <a:pPr algn="just"/>
            <a:r>
              <a:rPr lang="it-IT" sz="1900" b="1" dirty="0" smtClean="0">
                <a:solidFill>
                  <a:srgbClr val="FF0000"/>
                </a:solidFill>
              </a:rPr>
              <a:t>Ma ve ne sono altre: </a:t>
            </a:r>
            <a:r>
              <a:rPr lang="it-IT" sz="1900" dirty="0" smtClean="0">
                <a:solidFill>
                  <a:schemeClr val="tx1"/>
                </a:solidFill>
              </a:rPr>
              <a:t>in alcune zone dell'Africa l'Aids/</a:t>
            </a:r>
            <a:r>
              <a:rPr lang="it-IT" sz="1900" dirty="0" err="1" smtClean="0">
                <a:solidFill>
                  <a:schemeClr val="tx1"/>
                </a:solidFill>
              </a:rPr>
              <a:t>Hiv</a:t>
            </a:r>
            <a:r>
              <a:rPr lang="it-IT" sz="1900" dirty="0" smtClean="0">
                <a:solidFill>
                  <a:schemeClr val="tx1"/>
                </a:solidFill>
              </a:rPr>
              <a:t> provoca la morte di milioni di persone, lasciando i bambini orfani e costringendoli a guadagnarsi da vivere da soli. </a:t>
            </a:r>
          </a:p>
          <a:p>
            <a:pPr algn="just"/>
            <a:r>
              <a:rPr lang="it-IT" sz="1900" b="1" dirty="0" smtClean="0">
                <a:solidFill>
                  <a:srgbClr val="FF0000"/>
                </a:solidFill>
              </a:rPr>
              <a:t>In altri paesi </a:t>
            </a:r>
            <a:r>
              <a:rPr lang="it-IT" sz="1900" dirty="0" smtClean="0">
                <a:solidFill>
                  <a:schemeClr val="tx1"/>
                </a:solidFill>
              </a:rPr>
              <a:t>le cause del lavoro minorile, nello specifico quello delle bambine e delle ragazze, risiedono in una cultura che le discrimina: private del loro diritto all'educazione, sono relegate alla sfera domestica, vista come il luogo naturale che spetta loro, perché femmine</a:t>
            </a:r>
            <a:r>
              <a:rPr lang="it-IT" sz="1800" dirty="0" smtClean="0">
                <a:solidFill>
                  <a:schemeClr val="tx1"/>
                </a:solidFill>
              </a:rPr>
              <a:t>.</a:t>
            </a:r>
            <a:endParaRPr lang="it-IT" sz="1800" dirty="0">
              <a:solidFill>
                <a:schemeClr val="tx1"/>
              </a:solidFill>
            </a:endParaRPr>
          </a:p>
        </p:txBody>
      </p:sp>
      <p:sp>
        <p:nvSpPr>
          <p:cNvPr id="5" name="Segnaposto data 4"/>
          <p:cNvSpPr>
            <a:spLocks noGrp="1"/>
          </p:cNvSpPr>
          <p:nvPr>
            <p:ph type="dt" sz="half" idx="10"/>
          </p:nvPr>
        </p:nvSpPr>
        <p:spPr/>
        <p:txBody>
          <a:bodyPr/>
          <a:lstStyle/>
          <a:p>
            <a:fld id="{F4224CCF-1FFE-482D-B85F-5F9CA267822B}" type="datetime1">
              <a:rPr lang="it-IT" smtClean="0"/>
              <a:t>22/11/2019</a:t>
            </a:fld>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6</a:t>
            </a:fld>
            <a:endParaRPr lang="it-IT"/>
          </a:p>
        </p:txBody>
      </p:sp>
      <p:sp>
        <p:nvSpPr>
          <p:cNvPr id="7" name="CasellaDiTesto 6"/>
          <p:cNvSpPr txBox="1"/>
          <p:nvPr/>
        </p:nvSpPr>
        <p:spPr>
          <a:xfrm>
            <a:off x="971600" y="1628800"/>
            <a:ext cx="7200800" cy="369332"/>
          </a:xfrm>
          <a:prstGeom prst="rect">
            <a:avLst/>
          </a:prstGeom>
          <a:noFill/>
        </p:spPr>
        <p:txBody>
          <a:bodyPr wrap="square" rtlCol="0">
            <a:spAutoFit/>
          </a:bodyPr>
          <a:lstStyle/>
          <a:p>
            <a:pPr algn="ctr"/>
            <a:r>
              <a:rPr lang="it-IT" b="1" dirty="0" smtClean="0">
                <a:solidFill>
                  <a:srgbClr val="0070C0"/>
                </a:solidFill>
              </a:rPr>
              <a:t>Le cause del lavoro minorile sono molteplici</a:t>
            </a:r>
            <a:endParaRPr lang="it-IT" b="1" dirty="0">
              <a:solidFill>
                <a:srgbClr val="0070C0"/>
              </a:solidFill>
            </a:endParaRPr>
          </a:p>
        </p:txBody>
      </p:sp>
      <p:pic>
        <p:nvPicPr>
          <p:cNvPr id="5122" name="Picture 2" descr="C:\Users\Master\Desktop\Ultimi lavori\foto\p35.jpg"/>
          <p:cNvPicPr>
            <a:picLocks noChangeAspect="1" noChangeArrowheads="1"/>
          </p:cNvPicPr>
          <p:nvPr/>
        </p:nvPicPr>
        <p:blipFill>
          <a:blip r:embed="rId2" cstate="print"/>
          <a:srcRect/>
          <a:stretch>
            <a:fillRect/>
          </a:stretch>
        </p:blipFill>
        <p:spPr bwMode="auto">
          <a:xfrm>
            <a:off x="611560" y="4293096"/>
            <a:ext cx="3125147" cy="2016224"/>
          </a:xfrm>
          <a:prstGeom prst="rect">
            <a:avLst/>
          </a:prstGeom>
          <a:noFill/>
          <a:ln w="25400">
            <a:solidFill>
              <a:srgbClr val="FF0000"/>
            </a:solidFill>
          </a:ln>
        </p:spPr>
      </p:pic>
      <p:pic>
        <p:nvPicPr>
          <p:cNvPr id="5123" name="Picture 3" descr="C:\Users\Master\Desktop\Ultimi lavori\foto\p36.jpg"/>
          <p:cNvPicPr>
            <a:picLocks noChangeAspect="1" noChangeArrowheads="1"/>
          </p:cNvPicPr>
          <p:nvPr/>
        </p:nvPicPr>
        <p:blipFill>
          <a:blip r:embed="rId3" cstate="print"/>
          <a:srcRect/>
          <a:stretch>
            <a:fillRect/>
          </a:stretch>
        </p:blipFill>
        <p:spPr bwMode="auto">
          <a:xfrm>
            <a:off x="4716703" y="4293096"/>
            <a:ext cx="3907217" cy="201622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3" presetClass="entr" presetSubtype="0"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Effect transition="in" filter="fade">
                                      <p:cBhvr>
                                        <p:cTn id="14" dur="100"/>
                                        <p:tgtEl>
                                          <p:spTgt spid="5122"/>
                                        </p:tgtEl>
                                      </p:cBhvr>
                                    </p:animEffect>
                                    <p:anim calcmode="lin" valueType="num">
                                      <p:cBhvr>
                                        <p:cTn id="15" dur="400" fill="hold"/>
                                        <p:tgtEl>
                                          <p:spTgt spid="5122"/>
                                        </p:tgtEl>
                                        <p:attrNameLst>
                                          <p:attrName>ppt_x</p:attrName>
                                        </p:attrNameLst>
                                      </p:cBhvr>
                                      <p:tavLst>
                                        <p:tav tm="0">
                                          <p:val>
                                            <p:strVal val="#ppt_x"/>
                                          </p:val>
                                        </p:tav>
                                        <p:tav tm="100000">
                                          <p:val>
                                            <p:strVal val="#ppt_x"/>
                                          </p:val>
                                        </p:tav>
                                      </p:tavLst>
                                    </p:anim>
                                    <p:anim calcmode="lin" valueType="num">
                                      <p:cBhvr>
                                        <p:cTn id="16" dur="400" fill="hold"/>
                                        <p:tgtEl>
                                          <p:spTgt spid="5122"/>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512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512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3" presetClass="entr" presetSubtype="0" fill="hold" nodeType="clickEffect">
                                  <p:stCondLst>
                                    <p:cond delay="0"/>
                                  </p:stCondLst>
                                  <p:childTnLst>
                                    <p:set>
                                      <p:cBhvr>
                                        <p:cTn id="22" dur="1" fill="hold">
                                          <p:stCondLst>
                                            <p:cond delay="0"/>
                                          </p:stCondLst>
                                        </p:cTn>
                                        <p:tgtEl>
                                          <p:spTgt spid="5123"/>
                                        </p:tgtEl>
                                        <p:attrNameLst>
                                          <p:attrName>style.visibility</p:attrName>
                                        </p:attrNameLst>
                                      </p:cBhvr>
                                      <p:to>
                                        <p:strVal val="visible"/>
                                      </p:to>
                                    </p:set>
                                    <p:animEffect transition="in" filter="fade">
                                      <p:cBhvr>
                                        <p:cTn id="23" dur="100"/>
                                        <p:tgtEl>
                                          <p:spTgt spid="5123"/>
                                        </p:tgtEl>
                                      </p:cBhvr>
                                    </p:animEffect>
                                    <p:anim calcmode="lin" valueType="num">
                                      <p:cBhvr>
                                        <p:cTn id="24" dur="400" fill="hold"/>
                                        <p:tgtEl>
                                          <p:spTgt spid="5123"/>
                                        </p:tgtEl>
                                        <p:attrNameLst>
                                          <p:attrName>ppt_x</p:attrName>
                                        </p:attrNameLst>
                                      </p:cBhvr>
                                      <p:tavLst>
                                        <p:tav tm="0">
                                          <p:val>
                                            <p:strVal val="#ppt_x"/>
                                          </p:val>
                                        </p:tav>
                                        <p:tav tm="100000">
                                          <p:val>
                                            <p:strVal val="#ppt_x"/>
                                          </p:val>
                                        </p:tav>
                                      </p:tavLst>
                                    </p:anim>
                                    <p:anim calcmode="lin" valueType="num">
                                      <p:cBhvr>
                                        <p:cTn id="25" dur="400" fill="hold"/>
                                        <p:tgtEl>
                                          <p:spTgt spid="5123"/>
                                        </p:tgtEl>
                                        <p:attrNameLst>
                                          <p:attrName>ppt_y</p:attrName>
                                        </p:attrNameLst>
                                      </p:cBhvr>
                                      <p:tavLst>
                                        <p:tav tm="0">
                                          <p:val>
                                            <p:strVal val="#ppt_y+0.31"/>
                                          </p:val>
                                        </p:tav>
                                        <p:tav tm="100000">
                                          <p:val>
                                            <p:strVal val="#ppt_y+0.31"/>
                                          </p:val>
                                        </p:tav>
                                      </p:tavLst>
                                    </p:anim>
                                    <p:anim calcmode="lin" valueType="num">
                                      <p:cBhvr>
                                        <p:cTn id="26" dur="600" decel="50000" fill="hold">
                                          <p:stCondLst>
                                            <p:cond delay="400"/>
                                          </p:stCondLst>
                                        </p:cTn>
                                        <p:tgtEl>
                                          <p:spTgt spid="5123"/>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7" dur="600" decel="50000" fill="hold">
                                          <p:stCondLst>
                                            <p:cond delay="400"/>
                                          </p:stCondLst>
                                        </p:cTn>
                                        <p:tgtEl>
                                          <p:spTgt spid="5123"/>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fade">
                                      <p:cBhvr>
                                        <p:cTn id="32" dur="1000"/>
                                        <p:tgtEl>
                                          <p:spTgt spid="3">
                                            <p:txEl>
                                              <p:pRg st="0" end="0"/>
                                            </p:txEl>
                                          </p:spTgt>
                                        </p:tgtEl>
                                      </p:cBhvr>
                                    </p:animEffect>
                                    <p:anim calcmode="lin" valueType="num">
                                      <p:cBhvr>
                                        <p:cTn id="3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animEffect transition="in" filter="fade">
                                      <p:cBhvr>
                                        <p:cTn id="39" dur="1000"/>
                                        <p:tgtEl>
                                          <p:spTgt spid="3">
                                            <p:txEl>
                                              <p:pRg st="1" end="1"/>
                                            </p:txEl>
                                          </p:spTgt>
                                        </p:tgtEl>
                                      </p:cBhvr>
                                    </p:animEffect>
                                    <p:anim calcmode="lin" valueType="num">
                                      <p:cBhvr>
                                        <p:cTn id="4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2" end="2"/>
                                            </p:txEl>
                                          </p:spTgt>
                                        </p:tgtEl>
                                        <p:attrNameLst>
                                          <p:attrName>style.visibility</p:attrName>
                                        </p:attrNameLst>
                                      </p:cBhvr>
                                      <p:to>
                                        <p:strVal val="visible"/>
                                      </p:to>
                                    </p:set>
                                    <p:animEffect transition="in" filter="fade">
                                      <p:cBhvr>
                                        <p:cTn id="46" dur="1000"/>
                                        <p:tgtEl>
                                          <p:spTgt spid="3">
                                            <p:txEl>
                                              <p:pRg st="2" end="2"/>
                                            </p:txEl>
                                          </p:spTgt>
                                        </p:tgtEl>
                                      </p:cBhvr>
                                    </p:animEffect>
                                    <p:anim calcmode="lin" valueType="num">
                                      <p:cBhvr>
                                        <p:cTn id="4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152128"/>
          </a:xfrm>
          <a:solidFill>
            <a:srgbClr val="FFFF00"/>
          </a:solidFill>
          <a:ln w="25400">
            <a:solidFill>
              <a:schemeClr val="accent1"/>
            </a:solidFill>
          </a:ln>
        </p:spPr>
        <p:txBody>
          <a:bodyPr>
            <a:normAutofit fontScale="90000"/>
          </a:bodyPr>
          <a:lstStyle/>
          <a:p>
            <a:r>
              <a:rPr lang="it-IT" sz="5300" b="1" dirty="0">
                <a:solidFill>
                  <a:srgbClr val="FF0000"/>
                </a:solidFill>
              </a:rPr>
              <a:t>Lavoro minorile: </a:t>
            </a:r>
            <a:r>
              <a:rPr lang="it-IT" b="1" dirty="0" smtClean="0">
                <a:solidFill>
                  <a:srgbClr val="FF0000"/>
                </a:solidFill>
              </a:rPr>
              <a:t/>
            </a:r>
            <a:br>
              <a:rPr lang="it-IT" b="1" dirty="0" smtClean="0">
                <a:solidFill>
                  <a:srgbClr val="FF0000"/>
                </a:solidFill>
              </a:rPr>
            </a:br>
            <a:r>
              <a:rPr lang="it-IT" sz="2700" b="1" dirty="0" smtClean="0">
                <a:solidFill>
                  <a:srgbClr val="FF0000"/>
                </a:solidFill>
              </a:rPr>
              <a:t>negate </a:t>
            </a:r>
            <a:r>
              <a:rPr lang="it-IT" sz="2700" b="1" dirty="0">
                <a:solidFill>
                  <a:srgbClr val="FF0000"/>
                </a:solidFill>
              </a:rPr>
              <a:t>infanzia e istruzione a milioni di bambini nel </a:t>
            </a:r>
            <a:r>
              <a:rPr lang="it-IT" sz="2700" b="1" dirty="0" smtClean="0">
                <a:solidFill>
                  <a:srgbClr val="FF0000"/>
                </a:solidFill>
              </a:rPr>
              <a:t>mondo</a:t>
            </a:r>
            <a:endParaRPr lang="it-IT" b="1" dirty="0">
              <a:solidFill>
                <a:srgbClr val="FF0000"/>
              </a:solidFill>
            </a:endParaRPr>
          </a:p>
        </p:txBody>
      </p:sp>
      <p:sp>
        <p:nvSpPr>
          <p:cNvPr id="3" name="Sottotitolo 2"/>
          <p:cNvSpPr>
            <a:spLocks noGrp="1"/>
          </p:cNvSpPr>
          <p:nvPr>
            <p:ph type="subTitle" idx="1"/>
          </p:nvPr>
        </p:nvSpPr>
        <p:spPr>
          <a:xfrm>
            <a:off x="251520" y="2132856"/>
            <a:ext cx="8640960" cy="2448272"/>
          </a:xfrm>
          <a:solidFill>
            <a:schemeClr val="tx2">
              <a:lumMod val="20000"/>
              <a:lumOff val="80000"/>
            </a:schemeClr>
          </a:solidFill>
          <a:ln w="25400">
            <a:solidFill>
              <a:schemeClr val="accent1"/>
            </a:solidFill>
          </a:ln>
        </p:spPr>
        <p:txBody>
          <a:bodyPr>
            <a:normAutofit lnSpcReduction="10000"/>
          </a:bodyPr>
          <a:lstStyle/>
          <a:p>
            <a:pPr algn="just"/>
            <a:r>
              <a:rPr lang="it-IT" sz="1800" b="1" dirty="0">
                <a:solidFill>
                  <a:srgbClr val="FF0000"/>
                </a:solidFill>
              </a:rPr>
              <a:t>Il lavoro minorile è sia causa che conseguenza della povertà</a:t>
            </a:r>
            <a:r>
              <a:rPr lang="it-IT" sz="1800" dirty="0">
                <a:solidFill>
                  <a:schemeClr val="tx1"/>
                </a:solidFill>
              </a:rPr>
              <a:t>, rinforza le disuguaglianze e la discriminazione sociale. Impedisce il miglioramento delle condizioni di vita di una famiglia </a:t>
            </a:r>
            <a:r>
              <a:rPr lang="it-IT" sz="1800" dirty="0" smtClean="0">
                <a:solidFill>
                  <a:schemeClr val="tx1"/>
                </a:solidFill>
              </a:rPr>
              <a:t>perché non </a:t>
            </a:r>
            <a:r>
              <a:rPr lang="it-IT" sz="1800" dirty="0">
                <a:solidFill>
                  <a:schemeClr val="tx1"/>
                </a:solidFill>
              </a:rPr>
              <a:t>fa altro che perpetuare lo stato delle cose. </a:t>
            </a:r>
            <a:endParaRPr lang="it-IT" sz="1800" dirty="0" smtClean="0">
              <a:solidFill>
                <a:schemeClr val="tx1"/>
              </a:solidFill>
            </a:endParaRPr>
          </a:p>
          <a:p>
            <a:pPr algn="just"/>
            <a:r>
              <a:rPr lang="it-IT" sz="1800" b="1" dirty="0" smtClean="0">
                <a:solidFill>
                  <a:srgbClr val="FF0000"/>
                </a:solidFill>
              </a:rPr>
              <a:t>Nelle </a:t>
            </a:r>
            <a:r>
              <a:rPr lang="it-IT" sz="1800" b="1" dirty="0">
                <a:solidFill>
                  <a:srgbClr val="FF0000"/>
                </a:solidFill>
              </a:rPr>
              <a:t>sue forme peggiori</a:t>
            </a:r>
            <a:r>
              <a:rPr lang="it-IT" sz="1800" dirty="0">
                <a:solidFill>
                  <a:schemeClr val="tx1"/>
                </a:solidFill>
              </a:rPr>
              <a:t>, il lavoro minorile si trasforma in schiavitù, sfruttamento economico e sessuale, specie per le bambine, e può portare alla morte. </a:t>
            </a:r>
            <a:endParaRPr lang="it-IT" sz="1800" dirty="0" smtClean="0">
              <a:solidFill>
                <a:schemeClr val="tx1"/>
              </a:solidFill>
            </a:endParaRPr>
          </a:p>
          <a:p>
            <a:pPr algn="just"/>
            <a:r>
              <a:rPr lang="it-IT" sz="1800" b="1" dirty="0" smtClean="0">
                <a:solidFill>
                  <a:srgbClr val="FF0000"/>
                </a:solidFill>
              </a:rPr>
              <a:t>In </a:t>
            </a:r>
            <a:r>
              <a:rPr lang="it-IT" sz="1800" b="1" dirty="0">
                <a:solidFill>
                  <a:srgbClr val="FF0000"/>
                </a:solidFill>
              </a:rPr>
              <a:t>quasi tutte le regioni del mondo </a:t>
            </a:r>
            <a:r>
              <a:rPr lang="it-IT" sz="1800" dirty="0">
                <a:solidFill>
                  <a:schemeClr val="tx1"/>
                </a:solidFill>
              </a:rPr>
              <a:t>i bambini e le bambine hanno le stesse probabilità di essere coinvolti in lavoro minorile, ad eccezione dell’America Latina e dei Caraibi dove i ragazzi hanno maggiori probabilità rispetto alle ragazze di svolgere un lavoro: il 13% dei ragazzi contro l’8% delle ragazze.</a:t>
            </a:r>
          </a:p>
        </p:txBody>
      </p:sp>
      <p:sp>
        <p:nvSpPr>
          <p:cNvPr id="5" name="Segnaposto data 4"/>
          <p:cNvSpPr>
            <a:spLocks noGrp="1"/>
          </p:cNvSpPr>
          <p:nvPr>
            <p:ph type="dt" sz="half" idx="10"/>
          </p:nvPr>
        </p:nvSpPr>
        <p:spPr/>
        <p:txBody>
          <a:bodyPr/>
          <a:lstStyle/>
          <a:p>
            <a:fld id="{F8918720-8766-4D0A-B195-D14D056EE8EB}" type="datetime1">
              <a:rPr lang="it-IT" smtClean="0"/>
              <a:t>22/11/2019</a:t>
            </a:fld>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7</a:t>
            </a:fld>
            <a:endParaRPr lang="it-IT"/>
          </a:p>
        </p:txBody>
      </p:sp>
      <p:sp>
        <p:nvSpPr>
          <p:cNvPr id="7" name="CasellaDiTesto 6"/>
          <p:cNvSpPr txBox="1"/>
          <p:nvPr/>
        </p:nvSpPr>
        <p:spPr>
          <a:xfrm>
            <a:off x="971600" y="1628800"/>
            <a:ext cx="7200800" cy="369332"/>
          </a:xfrm>
          <a:prstGeom prst="rect">
            <a:avLst/>
          </a:prstGeom>
          <a:noFill/>
        </p:spPr>
        <p:txBody>
          <a:bodyPr wrap="square" rtlCol="0">
            <a:spAutoFit/>
          </a:bodyPr>
          <a:lstStyle/>
          <a:p>
            <a:pPr algn="ctr"/>
            <a:r>
              <a:rPr lang="it-IT" b="1" dirty="0">
                <a:solidFill>
                  <a:srgbClr val="0070C0"/>
                </a:solidFill>
              </a:rPr>
              <a:t>Bambini e bambine coinvolti nel lavoro in uguale numero</a:t>
            </a:r>
          </a:p>
        </p:txBody>
      </p:sp>
      <p:pic>
        <p:nvPicPr>
          <p:cNvPr id="6146" name="Picture 2" descr="C:\Users\Master\Desktop\Ultimi lavori\foto\p33.jpg"/>
          <p:cNvPicPr>
            <a:picLocks noChangeAspect="1" noChangeArrowheads="1"/>
          </p:cNvPicPr>
          <p:nvPr/>
        </p:nvPicPr>
        <p:blipFill>
          <a:blip r:embed="rId2" cstate="print"/>
          <a:srcRect/>
          <a:stretch>
            <a:fillRect/>
          </a:stretch>
        </p:blipFill>
        <p:spPr bwMode="auto">
          <a:xfrm>
            <a:off x="1475656" y="4725144"/>
            <a:ext cx="2729974" cy="1800200"/>
          </a:xfrm>
          <a:prstGeom prst="rect">
            <a:avLst/>
          </a:prstGeom>
          <a:noFill/>
          <a:ln w="25400">
            <a:solidFill>
              <a:srgbClr val="FF0000"/>
            </a:solidFill>
          </a:ln>
        </p:spPr>
      </p:pic>
      <p:pic>
        <p:nvPicPr>
          <p:cNvPr id="6147" name="Picture 3" descr="C:\Users\Master\Desktop\Ultimi lavori\foto\p40.jpg"/>
          <p:cNvPicPr>
            <a:picLocks noChangeAspect="1" noChangeArrowheads="1"/>
          </p:cNvPicPr>
          <p:nvPr/>
        </p:nvPicPr>
        <p:blipFill>
          <a:blip r:embed="rId3" cstate="print"/>
          <a:srcRect/>
          <a:stretch>
            <a:fillRect/>
          </a:stretch>
        </p:blipFill>
        <p:spPr bwMode="auto">
          <a:xfrm>
            <a:off x="5724128" y="4725144"/>
            <a:ext cx="2016224" cy="1828271"/>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3" presetClass="entr" presetSubtype="0"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Effect transition="in" filter="fade">
                                      <p:cBhvr>
                                        <p:cTn id="14" dur="100"/>
                                        <p:tgtEl>
                                          <p:spTgt spid="6146"/>
                                        </p:tgtEl>
                                      </p:cBhvr>
                                    </p:animEffect>
                                    <p:anim calcmode="lin" valueType="num">
                                      <p:cBhvr>
                                        <p:cTn id="15" dur="400" fill="hold"/>
                                        <p:tgtEl>
                                          <p:spTgt spid="6146"/>
                                        </p:tgtEl>
                                        <p:attrNameLst>
                                          <p:attrName>ppt_x</p:attrName>
                                        </p:attrNameLst>
                                      </p:cBhvr>
                                      <p:tavLst>
                                        <p:tav tm="0">
                                          <p:val>
                                            <p:strVal val="#ppt_x"/>
                                          </p:val>
                                        </p:tav>
                                        <p:tav tm="100000">
                                          <p:val>
                                            <p:strVal val="#ppt_x"/>
                                          </p:val>
                                        </p:tav>
                                      </p:tavLst>
                                    </p:anim>
                                    <p:anim calcmode="lin" valueType="num">
                                      <p:cBhvr>
                                        <p:cTn id="16" dur="400" fill="hold"/>
                                        <p:tgtEl>
                                          <p:spTgt spid="6146"/>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614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614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3" presetClass="entr" presetSubtype="0" fill="hold" nodeType="clickEffect">
                                  <p:stCondLst>
                                    <p:cond delay="0"/>
                                  </p:stCondLst>
                                  <p:childTnLst>
                                    <p:set>
                                      <p:cBhvr>
                                        <p:cTn id="22" dur="1" fill="hold">
                                          <p:stCondLst>
                                            <p:cond delay="0"/>
                                          </p:stCondLst>
                                        </p:cTn>
                                        <p:tgtEl>
                                          <p:spTgt spid="6147"/>
                                        </p:tgtEl>
                                        <p:attrNameLst>
                                          <p:attrName>style.visibility</p:attrName>
                                        </p:attrNameLst>
                                      </p:cBhvr>
                                      <p:to>
                                        <p:strVal val="visible"/>
                                      </p:to>
                                    </p:set>
                                    <p:animEffect transition="in" filter="fade">
                                      <p:cBhvr>
                                        <p:cTn id="23" dur="100"/>
                                        <p:tgtEl>
                                          <p:spTgt spid="6147"/>
                                        </p:tgtEl>
                                      </p:cBhvr>
                                    </p:animEffect>
                                    <p:anim calcmode="lin" valueType="num">
                                      <p:cBhvr>
                                        <p:cTn id="24" dur="400" fill="hold"/>
                                        <p:tgtEl>
                                          <p:spTgt spid="6147"/>
                                        </p:tgtEl>
                                        <p:attrNameLst>
                                          <p:attrName>ppt_x</p:attrName>
                                        </p:attrNameLst>
                                      </p:cBhvr>
                                      <p:tavLst>
                                        <p:tav tm="0">
                                          <p:val>
                                            <p:strVal val="#ppt_x"/>
                                          </p:val>
                                        </p:tav>
                                        <p:tav tm="100000">
                                          <p:val>
                                            <p:strVal val="#ppt_x"/>
                                          </p:val>
                                        </p:tav>
                                      </p:tavLst>
                                    </p:anim>
                                    <p:anim calcmode="lin" valueType="num">
                                      <p:cBhvr>
                                        <p:cTn id="25" dur="400" fill="hold"/>
                                        <p:tgtEl>
                                          <p:spTgt spid="6147"/>
                                        </p:tgtEl>
                                        <p:attrNameLst>
                                          <p:attrName>ppt_y</p:attrName>
                                        </p:attrNameLst>
                                      </p:cBhvr>
                                      <p:tavLst>
                                        <p:tav tm="0">
                                          <p:val>
                                            <p:strVal val="#ppt_y+0.31"/>
                                          </p:val>
                                        </p:tav>
                                        <p:tav tm="100000">
                                          <p:val>
                                            <p:strVal val="#ppt_y+0.31"/>
                                          </p:val>
                                        </p:tav>
                                      </p:tavLst>
                                    </p:anim>
                                    <p:anim calcmode="lin" valueType="num">
                                      <p:cBhvr>
                                        <p:cTn id="26" dur="600" decel="50000" fill="hold">
                                          <p:stCondLst>
                                            <p:cond delay="400"/>
                                          </p:stCondLst>
                                        </p:cTn>
                                        <p:tgtEl>
                                          <p:spTgt spid="614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7" dur="600" decel="50000" fill="hold">
                                          <p:stCondLst>
                                            <p:cond delay="400"/>
                                          </p:stCondLst>
                                        </p:cTn>
                                        <p:tgtEl>
                                          <p:spTgt spid="614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fade">
                                      <p:cBhvr>
                                        <p:cTn id="32" dur="1000"/>
                                        <p:tgtEl>
                                          <p:spTgt spid="3">
                                            <p:txEl>
                                              <p:pRg st="0" end="0"/>
                                            </p:txEl>
                                          </p:spTgt>
                                        </p:tgtEl>
                                      </p:cBhvr>
                                    </p:animEffect>
                                    <p:anim calcmode="lin" valueType="num">
                                      <p:cBhvr>
                                        <p:cTn id="3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animEffect transition="in" filter="fade">
                                      <p:cBhvr>
                                        <p:cTn id="39" dur="1000"/>
                                        <p:tgtEl>
                                          <p:spTgt spid="3">
                                            <p:txEl>
                                              <p:pRg st="1" end="1"/>
                                            </p:txEl>
                                          </p:spTgt>
                                        </p:tgtEl>
                                      </p:cBhvr>
                                    </p:animEffect>
                                    <p:anim calcmode="lin" valueType="num">
                                      <p:cBhvr>
                                        <p:cTn id="4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2" end="2"/>
                                            </p:txEl>
                                          </p:spTgt>
                                        </p:tgtEl>
                                        <p:attrNameLst>
                                          <p:attrName>style.visibility</p:attrName>
                                        </p:attrNameLst>
                                      </p:cBhvr>
                                      <p:to>
                                        <p:strVal val="visible"/>
                                      </p:to>
                                    </p:set>
                                    <p:animEffect transition="in" filter="fade">
                                      <p:cBhvr>
                                        <p:cTn id="46" dur="1000"/>
                                        <p:tgtEl>
                                          <p:spTgt spid="3">
                                            <p:txEl>
                                              <p:pRg st="2" end="2"/>
                                            </p:txEl>
                                          </p:spTgt>
                                        </p:tgtEl>
                                      </p:cBhvr>
                                    </p:animEffect>
                                    <p:anim calcmode="lin" valueType="num">
                                      <p:cBhvr>
                                        <p:cTn id="4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152128"/>
          </a:xfrm>
          <a:solidFill>
            <a:srgbClr val="FFFF00"/>
          </a:solidFill>
          <a:ln w="25400">
            <a:solidFill>
              <a:schemeClr val="accent1"/>
            </a:solidFill>
          </a:ln>
        </p:spPr>
        <p:txBody>
          <a:bodyPr>
            <a:normAutofit fontScale="90000"/>
          </a:bodyPr>
          <a:lstStyle/>
          <a:p>
            <a:r>
              <a:rPr lang="it-IT" sz="5300" b="1" dirty="0">
                <a:solidFill>
                  <a:srgbClr val="FF0000"/>
                </a:solidFill>
              </a:rPr>
              <a:t>Lavoro minorile: </a:t>
            </a:r>
            <a:r>
              <a:rPr lang="it-IT" b="1" dirty="0" smtClean="0">
                <a:solidFill>
                  <a:srgbClr val="FF0000"/>
                </a:solidFill>
              </a:rPr>
              <a:t/>
            </a:r>
            <a:br>
              <a:rPr lang="it-IT" b="1" dirty="0" smtClean="0">
                <a:solidFill>
                  <a:srgbClr val="FF0000"/>
                </a:solidFill>
              </a:rPr>
            </a:br>
            <a:r>
              <a:rPr lang="it-IT" sz="2700" b="1" dirty="0" smtClean="0">
                <a:solidFill>
                  <a:srgbClr val="FF0000"/>
                </a:solidFill>
              </a:rPr>
              <a:t>negate </a:t>
            </a:r>
            <a:r>
              <a:rPr lang="it-IT" sz="2700" b="1" dirty="0">
                <a:solidFill>
                  <a:srgbClr val="FF0000"/>
                </a:solidFill>
              </a:rPr>
              <a:t>infanzia e istruzione a milioni di bambini nel </a:t>
            </a:r>
            <a:r>
              <a:rPr lang="it-IT" sz="2700" b="1" dirty="0" smtClean="0">
                <a:solidFill>
                  <a:srgbClr val="FF0000"/>
                </a:solidFill>
              </a:rPr>
              <a:t>mondo</a:t>
            </a:r>
            <a:endParaRPr lang="it-IT" b="1" dirty="0">
              <a:solidFill>
                <a:srgbClr val="FF0000"/>
              </a:solidFill>
            </a:endParaRPr>
          </a:p>
        </p:txBody>
      </p:sp>
      <p:sp>
        <p:nvSpPr>
          <p:cNvPr id="3" name="Sottotitolo 2"/>
          <p:cNvSpPr>
            <a:spLocks noGrp="1"/>
          </p:cNvSpPr>
          <p:nvPr>
            <p:ph type="subTitle" idx="1"/>
          </p:nvPr>
        </p:nvSpPr>
        <p:spPr>
          <a:xfrm>
            <a:off x="251520" y="2132856"/>
            <a:ext cx="8640960" cy="2304256"/>
          </a:xfrm>
          <a:solidFill>
            <a:schemeClr val="tx2">
              <a:lumMod val="20000"/>
              <a:lumOff val="80000"/>
            </a:schemeClr>
          </a:solidFill>
          <a:ln w="25400">
            <a:solidFill>
              <a:schemeClr val="accent1"/>
            </a:solidFill>
          </a:ln>
        </p:spPr>
        <p:txBody>
          <a:bodyPr>
            <a:normAutofit/>
          </a:bodyPr>
          <a:lstStyle/>
          <a:p>
            <a:pPr algn="just"/>
            <a:r>
              <a:rPr lang="it-IT" sz="1800" b="1" dirty="0" smtClean="0">
                <a:solidFill>
                  <a:srgbClr val="FF0000"/>
                </a:solidFill>
              </a:rPr>
              <a:t>Non </a:t>
            </a:r>
            <a:r>
              <a:rPr lang="it-IT" sz="1800" b="1" dirty="0">
                <a:solidFill>
                  <a:srgbClr val="FF0000"/>
                </a:solidFill>
              </a:rPr>
              <a:t>accedendo alle opportunità educative</a:t>
            </a:r>
            <a:r>
              <a:rPr lang="it-IT" sz="1800" dirty="0">
                <a:solidFill>
                  <a:schemeClr val="tx1"/>
                </a:solidFill>
              </a:rPr>
              <a:t>, o anche formative, ovviamente il miglioramento della condizione economica della famiglia è molto difficile; non si fa altro che protrarre questo ciclo della povertà che non si riesce mai ad interrompere.</a:t>
            </a:r>
          </a:p>
          <a:p>
            <a:r>
              <a:rPr lang="it-IT" sz="2000" b="1" dirty="0">
                <a:solidFill>
                  <a:srgbClr val="FF0000"/>
                </a:solidFill>
              </a:rPr>
              <a:t>I bambini a volte sono ricercati proprio perché vengono pagati di meno, oppure vengono ritenuti più adatti per certe </a:t>
            </a:r>
            <a:r>
              <a:rPr lang="it-IT" sz="2000" b="1" dirty="0" smtClean="0">
                <a:solidFill>
                  <a:srgbClr val="FF0000"/>
                </a:solidFill>
              </a:rPr>
              <a:t>cose (es. la </a:t>
            </a:r>
            <a:r>
              <a:rPr lang="it-IT" sz="2000" b="1" dirty="0">
                <a:solidFill>
                  <a:srgbClr val="FF0000"/>
                </a:solidFill>
              </a:rPr>
              <a:t>fabbricazione dei </a:t>
            </a:r>
            <a:r>
              <a:rPr lang="it-IT" sz="2000" b="1" dirty="0" smtClean="0">
                <a:solidFill>
                  <a:srgbClr val="FF0000"/>
                </a:solidFill>
              </a:rPr>
              <a:t>palloni). Senza ombra di dubbio, si può affermare che </a:t>
            </a:r>
            <a:r>
              <a:rPr lang="it-IT" sz="2000" b="1" dirty="0">
                <a:solidFill>
                  <a:srgbClr val="FF0000"/>
                </a:solidFill>
              </a:rPr>
              <a:t>qualcuno </a:t>
            </a:r>
            <a:endParaRPr lang="it-IT" sz="2000" b="1" dirty="0" smtClean="0">
              <a:solidFill>
                <a:srgbClr val="FF0000"/>
              </a:solidFill>
            </a:endParaRPr>
          </a:p>
          <a:p>
            <a:r>
              <a:rPr lang="it-IT" sz="2000" b="1" dirty="0" smtClean="0">
                <a:solidFill>
                  <a:srgbClr val="FF0000"/>
                </a:solidFill>
              </a:rPr>
              <a:t>si </a:t>
            </a:r>
            <a:r>
              <a:rPr lang="it-IT" sz="2000" b="1" dirty="0">
                <a:solidFill>
                  <a:srgbClr val="FF0000"/>
                </a:solidFill>
              </a:rPr>
              <a:t>arricchisce sulla loro </a:t>
            </a:r>
            <a:r>
              <a:rPr lang="it-IT" sz="2000" b="1" dirty="0" smtClean="0">
                <a:solidFill>
                  <a:srgbClr val="FF0000"/>
                </a:solidFill>
              </a:rPr>
              <a:t>pelle.</a:t>
            </a:r>
            <a:endParaRPr lang="it-IT" sz="2000" dirty="0">
              <a:solidFill>
                <a:srgbClr val="FF0000"/>
              </a:solidFill>
            </a:endParaRPr>
          </a:p>
        </p:txBody>
      </p:sp>
      <p:sp>
        <p:nvSpPr>
          <p:cNvPr id="5" name="Segnaposto data 4"/>
          <p:cNvSpPr>
            <a:spLocks noGrp="1"/>
          </p:cNvSpPr>
          <p:nvPr>
            <p:ph type="dt" sz="half" idx="10"/>
          </p:nvPr>
        </p:nvSpPr>
        <p:spPr/>
        <p:txBody>
          <a:bodyPr/>
          <a:lstStyle/>
          <a:p>
            <a:fld id="{6D782EFA-3405-4383-88BF-A2DD5D26FEE7}" type="datetime1">
              <a:rPr lang="it-IT" smtClean="0"/>
              <a:t>22/11/2019</a:t>
            </a:fld>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8</a:t>
            </a:fld>
            <a:endParaRPr lang="it-IT"/>
          </a:p>
        </p:txBody>
      </p:sp>
      <p:sp>
        <p:nvSpPr>
          <p:cNvPr id="7" name="CasellaDiTesto 6"/>
          <p:cNvSpPr txBox="1"/>
          <p:nvPr/>
        </p:nvSpPr>
        <p:spPr>
          <a:xfrm>
            <a:off x="971600" y="1628800"/>
            <a:ext cx="7200800" cy="369332"/>
          </a:xfrm>
          <a:prstGeom prst="rect">
            <a:avLst/>
          </a:prstGeom>
          <a:noFill/>
        </p:spPr>
        <p:txBody>
          <a:bodyPr wrap="square" rtlCol="0">
            <a:spAutoFit/>
          </a:bodyPr>
          <a:lstStyle/>
          <a:p>
            <a:pPr algn="ctr"/>
            <a:r>
              <a:rPr lang="it-IT" b="1" dirty="0" smtClean="0">
                <a:solidFill>
                  <a:srgbClr val="0070C0"/>
                </a:solidFill>
              </a:rPr>
              <a:t>Bambini sfruttati perché ritenuti più adatti per certi lavori</a:t>
            </a:r>
            <a:endParaRPr lang="it-IT" dirty="0"/>
          </a:p>
        </p:txBody>
      </p:sp>
      <p:pic>
        <p:nvPicPr>
          <p:cNvPr id="7170" name="Picture 2" descr="C:\Users\Master\Desktop\Ultimi lavori\foto\p37.jpg"/>
          <p:cNvPicPr>
            <a:picLocks noChangeAspect="1" noChangeArrowheads="1"/>
          </p:cNvPicPr>
          <p:nvPr/>
        </p:nvPicPr>
        <p:blipFill>
          <a:blip r:embed="rId2" cstate="print"/>
          <a:srcRect/>
          <a:stretch>
            <a:fillRect/>
          </a:stretch>
        </p:blipFill>
        <p:spPr bwMode="auto">
          <a:xfrm>
            <a:off x="2915816" y="4581128"/>
            <a:ext cx="3318129" cy="201622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3" presetClass="entr" presetSubtype="0"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Effect transition="in" filter="fade">
                                      <p:cBhvr>
                                        <p:cTn id="14" dur="100"/>
                                        <p:tgtEl>
                                          <p:spTgt spid="7170"/>
                                        </p:tgtEl>
                                      </p:cBhvr>
                                    </p:animEffect>
                                    <p:anim calcmode="lin" valueType="num">
                                      <p:cBhvr>
                                        <p:cTn id="15" dur="400" fill="hold"/>
                                        <p:tgtEl>
                                          <p:spTgt spid="7170"/>
                                        </p:tgtEl>
                                        <p:attrNameLst>
                                          <p:attrName>ppt_x</p:attrName>
                                        </p:attrNameLst>
                                      </p:cBhvr>
                                      <p:tavLst>
                                        <p:tav tm="0">
                                          <p:val>
                                            <p:strVal val="#ppt_x"/>
                                          </p:val>
                                        </p:tav>
                                        <p:tav tm="100000">
                                          <p:val>
                                            <p:strVal val="#ppt_x"/>
                                          </p:val>
                                        </p:tav>
                                      </p:tavLst>
                                    </p:anim>
                                    <p:anim calcmode="lin" valueType="num">
                                      <p:cBhvr>
                                        <p:cTn id="16" dur="400" fill="hold"/>
                                        <p:tgtEl>
                                          <p:spTgt spid="7170"/>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717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717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fade">
                                      <p:cBhvr>
                                        <p:cTn id="23" dur="1000"/>
                                        <p:tgtEl>
                                          <p:spTgt spid="3">
                                            <p:txEl>
                                              <p:pRg st="0" end="0"/>
                                            </p:txEl>
                                          </p:spTgt>
                                        </p:tgtEl>
                                      </p:cBhvr>
                                    </p:animEffect>
                                    <p:anim calcmode="lin" valueType="num">
                                      <p:cBhvr>
                                        <p:cTn id="2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fade">
                                      <p:cBhvr>
                                        <p:cTn id="30" dur="1000"/>
                                        <p:tgtEl>
                                          <p:spTgt spid="3">
                                            <p:txEl>
                                              <p:pRg st="1" end="1"/>
                                            </p:txEl>
                                          </p:spTgt>
                                        </p:tgtEl>
                                      </p:cBhvr>
                                    </p:animEffect>
                                    <p:anim calcmode="lin" valueType="num">
                                      <p:cBhvr>
                                        <p:cTn id="3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1" end="1"/>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1152128"/>
          </a:xfrm>
          <a:solidFill>
            <a:srgbClr val="FFFF00"/>
          </a:solidFill>
          <a:ln w="25400">
            <a:solidFill>
              <a:schemeClr val="accent1"/>
            </a:solidFill>
          </a:ln>
        </p:spPr>
        <p:txBody>
          <a:bodyPr>
            <a:normAutofit fontScale="90000"/>
          </a:bodyPr>
          <a:lstStyle/>
          <a:p>
            <a:r>
              <a:rPr lang="it-IT" sz="5300" b="1" dirty="0">
                <a:solidFill>
                  <a:srgbClr val="FF0000"/>
                </a:solidFill>
              </a:rPr>
              <a:t>Lavoro minorile: </a:t>
            </a:r>
            <a:r>
              <a:rPr lang="it-IT" b="1" dirty="0" smtClean="0">
                <a:solidFill>
                  <a:srgbClr val="FF0000"/>
                </a:solidFill>
              </a:rPr>
              <a:t/>
            </a:r>
            <a:br>
              <a:rPr lang="it-IT" b="1" dirty="0" smtClean="0">
                <a:solidFill>
                  <a:srgbClr val="FF0000"/>
                </a:solidFill>
              </a:rPr>
            </a:br>
            <a:r>
              <a:rPr lang="it-IT" sz="2700" b="1" dirty="0" smtClean="0">
                <a:solidFill>
                  <a:srgbClr val="FF0000"/>
                </a:solidFill>
              </a:rPr>
              <a:t>negate </a:t>
            </a:r>
            <a:r>
              <a:rPr lang="it-IT" sz="2700" b="1" dirty="0">
                <a:solidFill>
                  <a:srgbClr val="FF0000"/>
                </a:solidFill>
              </a:rPr>
              <a:t>infanzia e istruzione a milioni di bambini nel </a:t>
            </a:r>
            <a:r>
              <a:rPr lang="it-IT" sz="2700" b="1" dirty="0" smtClean="0">
                <a:solidFill>
                  <a:srgbClr val="FF0000"/>
                </a:solidFill>
              </a:rPr>
              <a:t>mondo</a:t>
            </a:r>
            <a:endParaRPr lang="it-IT" b="1" dirty="0">
              <a:solidFill>
                <a:srgbClr val="FF0000"/>
              </a:solidFill>
            </a:endParaRPr>
          </a:p>
        </p:txBody>
      </p:sp>
      <p:sp>
        <p:nvSpPr>
          <p:cNvPr id="3" name="Sottotitolo 2"/>
          <p:cNvSpPr>
            <a:spLocks noGrp="1"/>
          </p:cNvSpPr>
          <p:nvPr>
            <p:ph type="subTitle" idx="1"/>
          </p:nvPr>
        </p:nvSpPr>
        <p:spPr>
          <a:xfrm>
            <a:off x="251520" y="2132856"/>
            <a:ext cx="8640960" cy="2520280"/>
          </a:xfrm>
          <a:solidFill>
            <a:schemeClr val="tx2">
              <a:lumMod val="20000"/>
              <a:lumOff val="80000"/>
            </a:schemeClr>
          </a:solidFill>
          <a:ln w="25400">
            <a:solidFill>
              <a:schemeClr val="accent1"/>
            </a:solidFill>
          </a:ln>
        </p:spPr>
        <p:txBody>
          <a:bodyPr>
            <a:normAutofit/>
          </a:bodyPr>
          <a:lstStyle/>
          <a:p>
            <a:pPr algn="just"/>
            <a:r>
              <a:rPr lang="it-IT" sz="1800" b="1" dirty="0" smtClean="0">
                <a:solidFill>
                  <a:srgbClr val="FF0000"/>
                </a:solidFill>
              </a:rPr>
              <a:t>Il fenomeno dello sfruttamento minorile </a:t>
            </a:r>
            <a:r>
              <a:rPr lang="it-IT" sz="1800" dirty="0">
                <a:solidFill>
                  <a:schemeClr val="tx1"/>
                </a:solidFill>
              </a:rPr>
              <a:t>ha dimensioni ancora oggi inaccettabili, perché un bambino su dieci nel mondo è vittima dello sfruttamento lavorativo. </a:t>
            </a:r>
            <a:endParaRPr lang="it-IT" sz="1800" dirty="0" smtClean="0">
              <a:solidFill>
                <a:schemeClr val="tx1"/>
              </a:solidFill>
            </a:endParaRPr>
          </a:p>
          <a:p>
            <a:pPr algn="just"/>
            <a:r>
              <a:rPr lang="it-IT" sz="1800" b="1" dirty="0" smtClean="0">
                <a:solidFill>
                  <a:srgbClr val="FF0000"/>
                </a:solidFill>
              </a:rPr>
              <a:t>Sono </a:t>
            </a:r>
            <a:r>
              <a:rPr lang="it-IT" sz="1800" b="1" dirty="0">
                <a:solidFill>
                  <a:srgbClr val="FF0000"/>
                </a:solidFill>
              </a:rPr>
              <a:t>ragazzi tra i </a:t>
            </a:r>
            <a:r>
              <a:rPr lang="it-IT" sz="1800" b="1" dirty="0" smtClean="0">
                <a:solidFill>
                  <a:srgbClr val="FF0000"/>
                </a:solidFill>
              </a:rPr>
              <a:t>5 </a:t>
            </a:r>
            <a:r>
              <a:rPr lang="it-IT" sz="1800" b="1" dirty="0">
                <a:solidFill>
                  <a:srgbClr val="FF0000"/>
                </a:solidFill>
              </a:rPr>
              <a:t>e i 17 anni </a:t>
            </a:r>
            <a:r>
              <a:rPr lang="it-IT" sz="1800" dirty="0">
                <a:solidFill>
                  <a:schemeClr val="tx1"/>
                </a:solidFill>
              </a:rPr>
              <a:t>a cui viene negata completamente l’infanzia: non possono andare a scuola, vengono sfruttati e svolgono delle attività estremamente pericolose e dannose per la loro incolumità fisica e per la loro salute.</a:t>
            </a:r>
          </a:p>
          <a:p>
            <a:r>
              <a:rPr lang="it-IT" sz="2000" b="1" dirty="0">
                <a:solidFill>
                  <a:srgbClr val="FF0000"/>
                </a:solidFill>
              </a:rPr>
              <a:t>Proprio per questo non si parla solo di lavoro ma di sfruttamento del lavoro minorile, perché sono impiegati anche in lavori in ambiti pericoli e in orari impossibili per la loro età </a:t>
            </a:r>
            <a:endParaRPr lang="it-IT" sz="2000" dirty="0">
              <a:solidFill>
                <a:srgbClr val="FF0000"/>
              </a:solidFill>
            </a:endParaRPr>
          </a:p>
        </p:txBody>
      </p:sp>
      <p:sp>
        <p:nvSpPr>
          <p:cNvPr id="5" name="Segnaposto data 4"/>
          <p:cNvSpPr>
            <a:spLocks noGrp="1"/>
          </p:cNvSpPr>
          <p:nvPr>
            <p:ph type="dt" sz="half" idx="10"/>
          </p:nvPr>
        </p:nvSpPr>
        <p:spPr/>
        <p:txBody>
          <a:bodyPr/>
          <a:lstStyle/>
          <a:p>
            <a:fld id="{11ADC962-873B-46DA-9BAA-A3597DF28C6C}" type="datetime1">
              <a:rPr lang="it-IT" smtClean="0"/>
              <a:t>22/11/2019</a:t>
            </a:fld>
            <a:endParaRPr lang="it-IT"/>
          </a:p>
        </p:txBody>
      </p:sp>
      <p:sp>
        <p:nvSpPr>
          <p:cNvPr id="6" name="Segnaposto numero diapositiva 5"/>
          <p:cNvSpPr>
            <a:spLocks noGrp="1"/>
          </p:cNvSpPr>
          <p:nvPr>
            <p:ph type="sldNum" sz="quarter" idx="12"/>
          </p:nvPr>
        </p:nvSpPr>
        <p:spPr/>
        <p:txBody>
          <a:bodyPr/>
          <a:lstStyle/>
          <a:p>
            <a:fld id="{143C7920-906C-48CF-8E3F-7F72EE3A8364}" type="slidenum">
              <a:rPr lang="it-IT" smtClean="0"/>
              <a:pPr/>
              <a:t>9</a:t>
            </a:fld>
            <a:endParaRPr lang="it-IT"/>
          </a:p>
        </p:txBody>
      </p:sp>
      <p:sp>
        <p:nvSpPr>
          <p:cNvPr id="7" name="CasellaDiTesto 6"/>
          <p:cNvSpPr txBox="1"/>
          <p:nvPr/>
        </p:nvSpPr>
        <p:spPr>
          <a:xfrm>
            <a:off x="971600" y="1628800"/>
            <a:ext cx="7200800" cy="369332"/>
          </a:xfrm>
          <a:prstGeom prst="rect">
            <a:avLst/>
          </a:prstGeom>
          <a:noFill/>
        </p:spPr>
        <p:txBody>
          <a:bodyPr wrap="square" rtlCol="0">
            <a:spAutoFit/>
          </a:bodyPr>
          <a:lstStyle/>
          <a:p>
            <a:pPr algn="ctr"/>
            <a:r>
              <a:rPr lang="it-IT" b="1" dirty="0" smtClean="0">
                <a:solidFill>
                  <a:srgbClr val="0070C0"/>
                </a:solidFill>
              </a:rPr>
              <a:t>Il fenomeno ha dimensioni ancora inaccettabili</a:t>
            </a:r>
            <a:endParaRPr lang="it-IT" dirty="0"/>
          </a:p>
        </p:txBody>
      </p:sp>
      <p:pic>
        <p:nvPicPr>
          <p:cNvPr id="8194" name="Picture 2" descr="C:\Users\Master\Desktop\Ultimi lavori\foto\p41.jpg"/>
          <p:cNvPicPr>
            <a:picLocks noChangeAspect="1" noChangeArrowheads="1"/>
          </p:cNvPicPr>
          <p:nvPr/>
        </p:nvPicPr>
        <p:blipFill>
          <a:blip r:embed="rId2" cstate="print"/>
          <a:srcRect/>
          <a:stretch>
            <a:fillRect/>
          </a:stretch>
        </p:blipFill>
        <p:spPr bwMode="auto">
          <a:xfrm>
            <a:off x="1403648" y="4797152"/>
            <a:ext cx="2813427" cy="1872208"/>
          </a:xfrm>
          <a:prstGeom prst="rect">
            <a:avLst/>
          </a:prstGeom>
          <a:noFill/>
          <a:ln w="25400">
            <a:solidFill>
              <a:srgbClr val="FF0000"/>
            </a:solidFill>
          </a:ln>
        </p:spPr>
      </p:pic>
      <p:pic>
        <p:nvPicPr>
          <p:cNvPr id="8195" name="Picture 3" descr="C:\Users\Master\Desktop\Ultimi lavori\foto\p42.jpg"/>
          <p:cNvPicPr>
            <a:picLocks noChangeAspect="1" noChangeArrowheads="1"/>
          </p:cNvPicPr>
          <p:nvPr/>
        </p:nvPicPr>
        <p:blipFill>
          <a:blip r:embed="rId3" cstate="print"/>
          <a:srcRect/>
          <a:stretch>
            <a:fillRect/>
          </a:stretch>
        </p:blipFill>
        <p:spPr bwMode="auto">
          <a:xfrm>
            <a:off x="5076056" y="4797152"/>
            <a:ext cx="2813427" cy="187220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3" presetClass="entr" presetSubtype="0" fill="hold" nodeType="clickEffect">
                                  <p:stCondLst>
                                    <p:cond delay="0"/>
                                  </p:stCondLst>
                                  <p:childTnLst>
                                    <p:set>
                                      <p:cBhvr>
                                        <p:cTn id="13" dur="1" fill="hold">
                                          <p:stCondLst>
                                            <p:cond delay="0"/>
                                          </p:stCondLst>
                                        </p:cTn>
                                        <p:tgtEl>
                                          <p:spTgt spid="8194"/>
                                        </p:tgtEl>
                                        <p:attrNameLst>
                                          <p:attrName>style.visibility</p:attrName>
                                        </p:attrNameLst>
                                      </p:cBhvr>
                                      <p:to>
                                        <p:strVal val="visible"/>
                                      </p:to>
                                    </p:set>
                                    <p:animEffect transition="in" filter="fade">
                                      <p:cBhvr>
                                        <p:cTn id="14" dur="100"/>
                                        <p:tgtEl>
                                          <p:spTgt spid="8194"/>
                                        </p:tgtEl>
                                      </p:cBhvr>
                                    </p:animEffect>
                                    <p:anim calcmode="lin" valueType="num">
                                      <p:cBhvr>
                                        <p:cTn id="15" dur="400" fill="hold"/>
                                        <p:tgtEl>
                                          <p:spTgt spid="8194"/>
                                        </p:tgtEl>
                                        <p:attrNameLst>
                                          <p:attrName>ppt_x</p:attrName>
                                        </p:attrNameLst>
                                      </p:cBhvr>
                                      <p:tavLst>
                                        <p:tav tm="0">
                                          <p:val>
                                            <p:strVal val="#ppt_x"/>
                                          </p:val>
                                        </p:tav>
                                        <p:tav tm="100000">
                                          <p:val>
                                            <p:strVal val="#ppt_x"/>
                                          </p:val>
                                        </p:tav>
                                      </p:tavLst>
                                    </p:anim>
                                    <p:anim calcmode="lin" valueType="num">
                                      <p:cBhvr>
                                        <p:cTn id="16" dur="400" fill="hold"/>
                                        <p:tgtEl>
                                          <p:spTgt spid="8194"/>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819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819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3" presetClass="entr" presetSubtype="0" fill="hold" nodeType="clickEffect">
                                  <p:stCondLst>
                                    <p:cond delay="0"/>
                                  </p:stCondLst>
                                  <p:childTnLst>
                                    <p:set>
                                      <p:cBhvr>
                                        <p:cTn id="22" dur="1" fill="hold">
                                          <p:stCondLst>
                                            <p:cond delay="0"/>
                                          </p:stCondLst>
                                        </p:cTn>
                                        <p:tgtEl>
                                          <p:spTgt spid="8195"/>
                                        </p:tgtEl>
                                        <p:attrNameLst>
                                          <p:attrName>style.visibility</p:attrName>
                                        </p:attrNameLst>
                                      </p:cBhvr>
                                      <p:to>
                                        <p:strVal val="visible"/>
                                      </p:to>
                                    </p:set>
                                    <p:animEffect transition="in" filter="fade">
                                      <p:cBhvr>
                                        <p:cTn id="23" dur="100"/>
                                        <p:tgtEl>
                                          <p:spTgt spid="8195"/>
                                        </p:tgtEl>
                                      </p:cBhvr>
                                    </p:animEffect>
                                    <p:anim calcmode="lin" valueType="num">
                                      <p:cBhvr>
                                        <p:cTn id="24" dur="400" fill="hold"/>
                                        <p:tgtEl>
                                          <p:spTgt spid="8195"/>
                                        </p:tgtEl>
                                        <p:attrNameLst>
                                          <p:attrName>ppt_x</p:attrName>
                                        </p:attrNameLst>
                                      </p:cBhvr>
                                      <p:tavLst>
                                        <p:tav tm="0">
                                          <p:val>
                                            <p:strVal val="#ppt_x"/>
                                          </p:val>
                                        </p:tav>
                                        <p:tav tm="100000">
                                          <p:val>
                                            <p:strVal val="#ppt_x"/>
                                          </p:val>
                                        </p:tav>
                                      </p:tavLst>
                                    </p:anim>
                                    <p:anim calcmode="lin" valueType="num">
                                      <p:cBhvr>
                                        <p:cTn id="25" dur="400" fill="hold"/>
                                        <p:tgtEl>
                                          <p:spTgt spid="8195"/>
                                        </p:tgtEl>
                                        <p:attrNameLst>
                                          <p:attrName>ppt_y</p:attrName>
                                        </p:attrNameLst>
                                      </p:cBhvr>
                                      <p:tavLst>
                                        <p:tav tm="0">
                                          <p:val>
                                            <p:strVal val="#ppt_y+0.31"/>
                                          </p:val>
                                        </p:tav>
                                        <p:tav tm="100000">
                                          <p:val>
                                            <p:strVal val="#ppt_y+0.31"/>
                                          </p:val>
                                        </p:tav>
                                      </p:tavLst>
                                    </p:anim>
                                    <p:anim calcmode="lin" valueType="num">
                                      <p:cBhvr>
                                        <p:cTn id="26" dur="600" decel="50000" fill="hold">
                                          <p:stCondLst>
                                            <p:cond delay="400"/>
                                          </p:stCondLst>
                                        </p:cTn>
                                        <p:tgtEl>
                                          <p:spTgt spid="819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7" dur="600" decel="50000" fill="hold">
                                          <p:stCondLst>
                                            <p:cond delay="400"/>
                                          </p:stCondLst>
                                        </p:cTn>
                                        <p:tgtEl>
                                          <p:spTgt spid="819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fade">
                                      <p:cBhvr>
                                        <p:cTn id="32" dur="1000"/>
                                        <p:tgtEl>
                                          <p:spTgt spid="3">
                                            <p:txEl>
                                              <p:pRg st="0" end="0"/>
                                            </p:txEl>
                                          </p:spTgt>
                                        </p:tgtEl>
                                      </p:cBhvr>
                                    </p:animEffect>
                                    <p:anim calcmode="lin" valueType="num">
                                      <p:cBhvr>
                                        <p:cTn id="3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animEffect transition="in" filter="fade">
                                      <p:cBhvr>
                                        <p:cTn id="39" dur="1000"/>
                                        <p:tgtEl>
                                          <p:spTgt spid="3">
                                            <p:txEl>
                                              <p:pRg st="1" end="1"/>
                                            </p:txEl>
                                          </p:spTgt>
                                        </p:tgtEl>
                                      </p:cBhvr>
                                    </p:animEffect>
                                    <p:anim calcmode="lin" valueType="num">
                                      <p:cBhvr>
                                        <p:cTn id="4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2" end="2"/>
                                            </p:txEl>
                                          </p:spTgt>
                                        </p:tgtEl>
                                        <p:attrNameLst>
                                          <p:attrName>style.visibility</p:attrName>
                                        </p:attrNameLst>
                                      </p:cBhvr>
                                      <p:to>
                                        <p:strVal val="visible"/>
                                      </p:to>
                                    </p:set>
                                    <p:animEffect transition="in" filter="fade">
                                      <p:cBhvr>
                                        <p:cTn id="46" dur="1000"/>
                                        <p:tgtEl>
                                          <p:spTgt spid="3">
                                            <p:txEl>
                                              <p:pRg st="2" end="2"/>
                                            </p:txEl>
                                          </p:spTgt>
                                        </p:tgtEl>
                                      </p:cBhvr>
                                    </p:animEffect>
                                    <p:anim calcmode="lin" valueType="num">
                                      <p:cBhvr>
                                        <p:cTn id="4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1931</Words>
  <Application>Microsoft Office PowerPoint</Application>
  <PresentationFormat>Presentazione su schermo (4:3)</PresentationFormat>
  <Paragraphs>132</Paragraphs>
  <Slides>19</Slides>
  <Notes>0</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Tema di Office</vt:lpstr>
      <vt:lpstr>Lavoro minorile:  negate infanzia e istruzione a milioni di bambini nel mondo</vt:lpstr>
      <vt:lpstr>Lavoro minorile:  negate infanzia e istruzione a milioni di bambini nel mondo</vt:lpstr>
      <vt:lpstr>Lavoro minorile:  negate infanzia e istruzione a milioni di bambini nel mondo</vt:lpstr>
      <vt:lpstr>Lavoro minorile:  negate infanzia e istruzione a milioni di bambini nel mondo</vt:lpstr>
      <vt:lpstr>Lavoro minorile:  negate infanzia e istruzione a milioni di bambini nel mondo</vt:lpstr>
      <vt:lpstr>Lavoro minorile:  negate infanzia e istruzione a milioni di bambini nel mondo</vt:lpstr>
      <vt:lpstr>Lavoro minorile:  negate infanzia e istruzione a milioni di bambini nel mondo</vt:lpstr>
      <vt:lpstr>Lavoro minorile:  negate infanzia e istruzione a milioni di bambini nel mondo</vt:lpstr>
      <vt:lpstr>Lavoro minorile:  negate infanzia e istruzione a milioni di bambini nel mondo</vt:lpstr>
      <vt:lpstr>Lavoro minorile:  negate infanzia e istruzione a milioni di bambini nel mondo</vt:lpstr>
      <vt:lpstr>Lavoro minorile:  negate infanzia e istruzione a milioni di bambini nel mondo</vt:lpstr>
      <vt:lpstr>Lavoro minorile:  negate infanzia e istruzione a milioni di bambini nel mondo</vt:lpstr>
      <vt:lpstr>Lavoro minorile:  negate infanzia e istruzione a milioni di bambini nel mondo</vt:lpstr>
      <vt:lpstr>Lavoro minorile:  negate infanzia e istruzione a milioni di bambini nel mondo</vt:lpstr>
      <vt:lpstr>Lavoro minorile:  negate infanzia e istruzione a milioni di bambini nel mondo</vt:lpstr>
      <vt:lpstr>Lavoro minorile:  negate infanzia e istruzione a milioni di bambini nel mondo</vt:lpstr>
      <vt:lpstr>Lavoro minorile:  negate infanzia e istruzione a milioni di bambini nel mondo</vt:lpstr>
      <vt:lpstr>Lavoro minorile:  negate infanzia e istruzione a milioni di bambini nel mondo</vt:lpstr>
      <vt:lpstr>Lavoro minorile:  negate infanzia e istruzione a milioni di bambini nel mondo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Lavoro minorile:  negate infanzia e istruzione a milioni di bambini nel mondo</dc:title>
  <dc:creator>Francesco Cannizzaro</dc:creator>
  <cp:lastModifiedBy>Master</cp:lastModifiedBy>
  <cp:revision>19</cp:revision>
  <dcterms:created xsi:type="dcterms:W3CDTF">2019-11-09T17:05:02Z</dcterms:created>
  <dcterms:modified xsi:type="dcterms:W3CDTF">2019-11-22T10:38:43Z</dcterms:modified>
</cp:coreProperties>
</file>